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96" r:id="rId4"/>
    <p:sldId id="315" r:id="rId5"/>
    <p:sldId id="257" r:id="rId6"/>
    <p:sldId id="314" r:id="rId7"/>
    <p:sldId id="258" r:id="rId8"/>
    <p:sldId id="274" r:id="rId9"/>
    <p:sldId id="316" r:id="rId10"/>
    <p:sldId id="260" r:id="rId11"/>
    <p:sldId id="262" r:id="rId12"/>
    <p:sldId id="265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97" r:id="rId22"/>
    <p:sldId id="309" r:id="rId23"/>
    <p:sldId id="299" r:id="rId24"/>
    <p:sldId id="288" r:id="rId25"/>
    <p:sldId id="308" r:id="rId26"/>
    <p:sldId id="300" r:id="rId27"/>
    <p:sldId id="325" r:id="rId28"/>
    <p:sldId id="267" r:id="rId29"/>
    <p:sldId id="307" r:id="rId30"/>
    <p:sldId id="326" r:id="rId31"/>
    <p:sldId id="32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38E10A-C7AC-AD40-BAAF-BD40E53E631E}" v="131" dt="2019-12-06T18:56:27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5646" autoAdjust="0"/>
  </p:normalViewPr>
  <p:slideViewPr>
    <p:cSldViewPr snapToGrid="0">
      <p:cViewPr varScale="1">
        <p:scale>
          <a:sx n="91" d="100"/>
          <a:sy n="91" d="100"/>
        </p:scale>
        <p:origin x="208" y="768"/>
      </p:cViewPr>
      <p:guideLst/>
    </p:cSldViewPr>
  </p:slideViewPr>
  <p:outlineViewPr>
    <p:cViewPr>
      <p:scale>
        <a:sx n="33" d="100"/>
        <a:sy n="33" d="100"/>
      </p:scale>
      <p:origin x="0" y="-46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D838E10A-C7AC-AD40-BAAF-BD40E53E631E}"/>
    <pc:docChg chg="undo custSel addSld modSld">
      <pc:chgData name="Akash Levy" userId="0f662538-7453-45f3-952a-fc9f1a7c515e" providerId="ADAL" clId="{D838E10A-C7AC-AD40-BAAF-BD40E53E631E}" dt="2019-12-06T18:56:29.450" v="560" actId="27614"/>
      <pc:docMkLst>
        <pc:docMk/>
      </pc:docMkLst>
      <pc:sldChg chg="modSp">
        <pc:chgData name="Akash Levy" userId="0f662538-7453-45f3-952a-fc9f1a7c515e" providerId="ADAL" clId="{D838E10A-C7AC-AD40-BAAF-BD40E53E631E}" dt="2019-12-05T00:47:44.499" v="12" actId="20577"/>
        <pc:sldMkLst>
          <pc:docMk/>
          <pc:sldMk cId="3677279699" sldId="257"/>
        </pc:sldMkLst>
        <pc:graphicFrameChg chg="modGraphic">
          <ac:chgData name="Akash Levy" userId="0f662538-7453-45f3-952a-fc9f1a7c515e" providerId="ADAL" clId="{D838E10A-C7AC-AD40-BAAF-BD40E53E631E}" dt="2019-12-05T00:47:44.499" v="12" actId="20577"/>
          <ac:graphicFrameMkLst>
            <pc:docMk/>
            <pc:sldMk cId="3677279699" sldId="257"/>
            <ac:graphicFrameMk id="10" creationId="{A75F488A-E44D-4845-8AB2-BE01650F3178}"/>
          </ac:graphicFrameMkLst>
        </pc:graphicFrameChg>
      </pc:sldChg>
      <pc:sldChg chg="modSp">
        <pc:chgData name="Akash Levy" userId="0f662538-7453-45f3-952a-fc9f1a7c515e" providerId="ADAL" clId="{D838E10A-C7AC-AD40-BAAF-BD40E53E631E}" dt="2019-12-05T00:47:31.621" v="8" actId="20577"/>
        <pc:sldMkLst>
          <pc:docMk/>
          <pc:sldMk cId="582438298" sldId="259"/>
        </pc:sldMkLst>
        <pc:spChg chg="mod">
          <ac:chgData name="Akash Levy" userId="0f662538-7453-45f3-952a-fc9f1a7c515e" providerId="ADAL" clId="{D838E10A-C7AC-AD40-BAAF-BD40E53E631E}" dt="2019-12-05T00:47:31.621" v="8" actId="20577"/>
          <ac:spMkLst>
            <pc:docMk/>
            <pc:sldMk cId="582438298" sldId="259"/>
            <ac:spMk id="3" creationId="{00000000-0000-0000-0000-000000000000}"/>
          </ac:spMkLst>
        </pc:spChg>
      </pc:sldChg>
      <pc:sldChg chg="addSp delSp modSp add">
        <pc:chgData name="Akash Levy" userId="0f662538-7453-45f3-952a-fc9f1a7c515e" providerId="ADAL" clId="{D838E10A-C7AC-AD40-BAAF-BD40E53E631E}" dt="2019-12-06T18:53:13.962" v="551" actId="20577"/>
        <pc:sldMkLst>
          <pc:docMk/>
          <pc:sldMk cId="4136217573" sldId="326"/>
        </pc:sldMkLst>
        <pc:spChg chg="mod">
          <ac:chgData name="Akash Levy" userId="0f662538-7453-45f3-952a-fc9f1a7c515e" providerId="ADAL" clId="{D838E10A-C7AC-AD40-BAAF-BD40E53E631E}" dt="2019-12-06T18:49:43.931" v="286" actId="20577"/>
          <ac:spMkLst>
            <pc:docMk/>
            <pc:sldMk cId="4136217573" sldId="326"/>
            <ac:spMk id="2" creationId="{3BAA9B38-A4E3-FD4F-86E8-6C61ADD86A44}"/>
          </ac:spMkLst>
        </pc:spChg>
        <pc:spChg chg="del">
          <ac:chgData name="Akash Levy" userId="0f662538-7453-45f3-952a-fc9f1a7c515e" providerId="ADAL" clId="{D838E10A-C7AC-AD40-BAAF-BD40E53E631E}" dt="2019-12-06T18:47:18.401" v="43"/>
          <ac:spMkLst>
            <pc:docMk/>
            <pc:sldMk cId="4136217573" sldId="326"/>
            <ac:spMk id="3" creationId="{D4FCBBF6-457A-E249-BB74-243A0D7C3E6D}"/>
          </ac:spMkLst>
        </pc:spChg>
        <pc:spChg chg="del">
          <ac:chgData name="Akash Levy" userId="0f662538-7453-45f3-952a-fc9f1a7c515e" providerId="ADAL" clId="{D838E10A-C7AC-AD40-BAAF-BD40E53E631E}" dt="2019-12-06T18:47:18.401" v="43"/>
          <ac:spMkLst>
            <pc:docMk/>
            <pc:sldMk cId="4136217573" sldId="326"/>
            <ac:spMk id="4" creationId="{7302B3ED-CC73-A14D-9638-1F5D24658003}"/>
          </ac:spMkLst>
        </pc:spChg>
        <pc:spChg chg="add mod">
          <ac:chgData name="Akash Levy" userId="0f662538-7453-45f3-952a-fc9f1a7c515e" providerId="ADAL" clId="{D838E10A-C7AC-AD40-BAAF-BD40E53E631E}" dt="2019-12-06T18:53:13.962" v="551" actId="20577"/>
          <ac:spMkLst>
            <pc:docMk/>
            <pc:sldMk cId="4136217573" sldId="326"/>
            <ac:spMk id="5" creationId="{2430F2F9-5D75-584F-993F-470DE2C18CF9}"/>
          </ac:spMkLst>
        </pc:spChg>
      </pc:sldChg>
      <pc:sldChg chg="addSp delSp modSp add">
        <pc:chgData name="Akash Levy" userId="0f662538-7453-45f3-952a-fc9f1a7c515e" providerId="ADAL" clId="{D838E10A-C7AC-AD40-BAAF-BD40E53E631E}" dt="2019-12-06T18:56:29.450" v="560" actId="27614"/>
        <pc:sldMkLst>
          <pc:docMk/>
          <pc:sldMk cId="3784927402" sldId="327"/>
        </pc:sldMkLst>
        <pc:spChg chg="del">
          <ac:chgData name="Akash Levy" userId="0f662538-7453-45f3-952a-fc9f1a7c515e" providerId="ADAL" clId="{D838E10A-C7AC-AD40-BAAF-BD40E53E631E}" dt="2019-12-06T18:53:20.660" v="552"/>
          <ac:spMkLst>
            <pc:docMk/>
            <pc:sldMk cId="3784927402" sldId="327"/>
            <ac:spMk id="2" creationId="{8E80B6E9-0D5B-E148-B7E4-BF4DA6559D44}"/>
          </ac:spMkLst>
        </pc:spChg>
        <pc:spChg chg="del">
          <ac:chgData name="Akash Levy" userId="0f662538-7453-45f3-952a-fc9f1a7c515e" providerId="ADAL" clId="{D838E10A-C7AC-AD40-BAAF-BD40E53E631E}" dt="2019-12-06T18:53:20.660" v="552"/>
          <ac:spMkLst>
            <pc:docMk/>
            <pc:sldMk cId="3784927402" sldId="327"/>
            <ac:spMk id="3" creationId="{7D978F36-AA2D-204C-8DA4-3D4709EADCA3}"/>
          </ac:spMkLst>
        </pc:spChg>
        <pc:spChg chg="add mod">
          <ac:chgData name="Akash Levy" userId="0f662538-7453-45f3-952a-fc9f1a7c515e" providerId="ADAL" clId="{D838E10A-C7AC-AD40-BAAF-BD40E53E631E}" dt="2019-12-06T18:53:30.562" v="557"/>
          <ac:spMkLst>
            <pc:docMk/>
            <pc:sldMk cId="3784927402" sldId="327"/>
            <ac:spMk id="4" creationId="{CC878574-1EE5-2340-A377-B2699B9B7139}"/>
          </ac:spMkLst>
        </pc:spChg>
        <pc:spChg chg="add del mod">
          <ac:chgData name="Akash Levy" userId="0f662538-7453-45f3-952a-fc9f1a7c515e" providerId="ADAL" clId="{D838E10A-C7AC-AD40-BAAF-BD40E53E631E}" dt="2019-12-06T18:56:27.358" v="558" actId="931"/>
          <ac:spMkLst>
            <pc:docMk/>
            <pc:sldMk cId="3784927402" sldId="327"/>
            <ac:spMk id="5" creationId="{87179FEF-5B29-404C-8FBD-EC0C5E0C91F8}"/>
          </ac:spMkLst>
        </pc:spChg>
        <pc:spChg chg="add del mod">
          <ac:chgData name="Akash Levy" userId="0f662538-7453-45f3-952a-fc9f1a7c515e" providerId="ADAL" clId="{D838E10A-C7AC-AD40-BAAF-BD40E53E631E}" dt="2019-12-06T18:56:27.358" v="558" actId="931"/>
          <ac:spMkLst>
            <pc:docMk/>
            <pc:sldMk cId="3784927402" sldId="327"/>
            <ac:spMk id="6" creationId="{8D47DFCB-7562-DF40-8747-232AC18E4605}"/>
          </ac:spMkLst>
        </pc:spChg>
        <pc:picChg chg="add mod">
          <ac:chgData name="Akash Levy" userId="0f662538-7453-45f3-952a-fc9f1a7c515e" providerId="ADAL" clId="{D838E10A-C7AC-AD40-BAAF-BD40E53E631E}" dt="2019-12-06T18:56:29.447" v="559" actId="27614"/>
          <ac:picMkLst>
            <pc:docMk/>
            <pc:sldMk cId="3784927402" sldId="327"/>
            <ac:picMk id="8" creationId="{2393B736-53CA-5745-87F1-73727988FA7C}"/>
          </ac:picMkLst>
        </pc:picChg>
        <pc:picChg chg="add mod">
          <ac:chgData name="Akash Levy" userId="0f662538-7453-45f3-952a-fc9f1a7c515e" providerId="ADAL" clId="{D838E10A-C7AC-AD40-BAAF-BD40E53E631E}" dt="2019-12-06T18:56:29.450" v="560" actId="27614"/>
          <ac:picMkLst>
            <pc:docMk/>
            <pc:sldMk cId="3784927402" sldId="327"/>
            <ac:picMk id="10" creationId="{74FAAA96-BC37-4D45-843F-FD015D72AEC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akashlevy\Downloads\C-V%20Sweep%20%5bAl2O3_10nm(1)_.csv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G:\My%20Drive\mos2%20surfac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 Representative</a:t>
            </a:r>
            <a:r>
              <a:rPr lang="en-US" baseline="0" dirty="0"/>
              <a:t> </a:t>
            </a:r>
            <a:r>
              <a:rPr lang="en-US" dirty="0"/>
              <a:t>C-V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 kHz</c:v>
          </c:tx>
          <c:xVal>
            <c:numRef>
              <c:f>'C-V Sweep (Al2O3_10nm(1)_'!$B$253:$B$353</c:f>
              <c:numCache>
                <c:formatCode>General</c:formatCode>
                <c:ptCount val="101"/>
                <c:pt idx="0">
                  <c:v>-1</c:v>
                </c:pt>
                <c:pt idx="1">
                  <c:v>-0.98</c:v>
                </c:pt>
                <c:pt idx="2">
                  <c:v>-0.96</c:v>
                </c:pt>
                <c:pt idx="3">
                  <c:v>-0.94</c:v>
                </c:pt>
                <c:pt idx="4">
                  <c:v>-0.92</c:v>
                </c:pt>
                <c:pt idx="5">
                  <c:v>-0.9</c:v>
                </c:pt>
                <c:pt idx="6">
                  <c:v>-0.88</c:v>
                </c:pt>
                <c:pt idx="7">
                  <c:v>-0.86</c:v>
                </c:pt>
                <c:pt idx="8">
                  <c:v>-0.84</c:v>
                </c:pt>
                <c:pt idx="9">
                  <c:v>-0.82</c:v>
                </c:pt>
                <c:pt idx="10">
                  <c:v>-0.8</c:v>
                </c:pt>
                <c:pt idx="11">
                  <c:v>-0.78</c:v>
                </c:pt>
                <c:pt idx="12">
                  <c:v>-0.76</c:v>
                </c:pt>
                <c:pt idx="13">
                  <c:v>-0.74</c:v>
                </c:pt>
                <c:pt idx="14">
                  <c:v>-0.72</c:v>
                </c:pt>
                <c:pt idx="15">
                  <c:v>-0.7</c:v>
                </c:pt>
                <c:pt idx="16">
                  <c:v>-0.68</c:v>
                </c:pt>
                <c:pt idx="17">
                  <c:v>-0.66</c:v>
                </c:pt>
                <c:pt idx="18">
                  <c:v>-0.64</c:v>
                </c:pt>
                <c:pt idx="19">
                  <c:v>-0.62</c:v>
                </c:pt>
                <c:pt idx="20">
                  <c:v>-0.6</c:v>
                </c:pt>
                <c:pt idx="21">
                  <c:v>-0.57999999999999996</c:v>
                </c:pt>
                <c:pt idx="22">
                  <c:v>-0.56000000000000005</c:v>
                </c:pt>
                <c:pt idx="23">
                  <c:v>-0.54</c:v>
                </c:pt>
                <c:pt idx="24">
                  <c:v>-0.52</c:v>
                </c:pt>
                <c:pt idx="25">
                  <c:v>-0.5</c:v>
                </c:pt>
                <c:pt idx="26">
                  <c:v>-0.48</c:v>
                </c:pt>
                <c:pt idx="27">
                  <c:v>-0.46</c:v>
                </c:pt>
                <c:pt idx="28">
                  <c:v>-0.44</c:v>
                </c:pt>
                <c:pt idx="29">
                  <c:v>-0.42</c:v>
                </c:pt>
                <c:pt idx="30">
                  <c:v>-0.4</c:v>
                </c:pt>
                <c:pt idx="31">
                  <c:v>-0.38</c:v>
                </c:pt>
                <c:pt idx="32">
                  <c:v>-0.36</c:v>
                </c:pt>
                <c:pt idx="33">
                  <c:v>-0.34</c:v>
                </c:pt>
                <c:pt idx="34">
                  <c:v>-0.32</c:v>
                </c:pt>
                <c:pt idx="35">
                  <c:v>-0.3</c:v>
                </c:pt>
                <c:pt idx="36">
                  <c:v>-0.28000000000000003</c:v>
                </c:pt>
                <c:pt idx="37">
                  <c:v>-0.26</c:v>
                </c:pt>
                <c:pt idx="38">
                  <c:v>-0.24</c:v>
                </c:pt>
                <c:pt idx="39">
                  <c:v>-0.22</c:v>
                </c:pt>
                <c:pt idx="40">
                  <c:v>-0.2</c:v>
                </c:pt>
                <c:pt idx="41">
                  <c:v>-0.18</c:v>
                </c:pt>
                <c:pt idx="42">
                  <c:v>-0.16</c:v>
                </c:pt>
                <c:pt idx="43">
                  <c:v>-0.14000000000000001</c:v>
                </c:pt>
                <c:pt idx="44">
                  <c:v>-0.12</c:v>
                </c:pt>
                <c:pt idx="45">
                  <c:v>-0.1</c:v>
                </c:pt>
                <c:pt idx="46">
                  <c:v>-0.08</c:v>
                </c:pt>
                <c:pt idx="47">
                  <c:v>-0.06</c:v>
                </c:pt>
                <c:pt idx="48">
                  <c:v>-0.04</c:v>
                </c:pt>
                <c:pt idx="49">
                  <c:v>-0.02</c:v>
                </c:pt>
                <c:pt idx="50">
                  <c:v>0</c:v>
                </c:pt>
                <c:pt idx="51">
                  <c:v>0.02</c:v>
                </c:pt>
                <c:pt idx="52">
                  <c:v>0.04</c:v>
                </c:pt>
                <c:pt idx="53">
                  <c:v>0.06</c:v>
                </c:pt>
                <c:pt idx="54">
                  <c:v>0.08</c:v>
                </c:pt>
                <c:pt idx="55">
                  <c:v>0.1</c:v>
                </c:pt>
                <c:pt idx="56">
                  <c:v>0.12</c:v>
                </c:pt>
                <c:pt idx="57">
                  <c:v>0.14000000000000001</c:v>
                </c:pt>
                <c:pt idx="58">
                  <c:v>0.16</c:v>
                </c:pt>
                <c:pt idx="59">
                  <c:v>0.18</c:v>
                </c:pt>
                <c:pt idx="60">
                  <c:v>0.2</c:v>
                </c:pt>
                <c:pt idx="61">
                  <c:v>0.22</c:v>
                </c:pt>
                <c:pt idx="62">
                  <c:v>0.24</c:v>
                </c:pt>
                <c:pt idx="63">
                  <c:v>0.26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0.32</c:v>
                </c:pt>
                <c:pt idx="67">
                  <c:v>0.34</c:v>
                </c:pt>
                <c:pt idx="68">
                  <c:v>0.36</c:v>
                </c:pt>
                <c:pt idx="69">
                  <c:v>0.38</c:v>
                </c:pt>
                <c:pt idx="70">
                  <c:v>0.4</c:v>
                </c:pt>
                <c:pt idx="71">
                  <c:v>0.42</c:v>
                </c:pt>
                <c:pt idx="72">
                  <c:v>0.44</c:v>
                </c:pt>
                <c:pt idx="73">
                  <c:v>0.46</c:v>
                </c:pt>
                <c:pt idx="74">
                  <c:v>0.48</c:v>
                </c:pt>
                <c:pt idx="75">
                  <c:v>0.5</c:v>
                </c:pt>
                <c:pt idx="76">
                  <c:v>0.52</c:v>
                </c:pt>
                <c:pt idx="77">
                  <c:v>0.54</c:v>
                </c:pt>
                <c:pt idx="78">
                  <c:v>0.56000000000000005</c:v>
                </c:pt>
                <c:pt idx="79">
                  <c:v>0.57999999999999996</c:v>
                </c:pt>
                <c:pt idx="80">
                  <c:v>0.6</c:v>
                </c:pt>
                <c:pt idx="81">
                  <c:v>0.62</c:v>
                </c:pt>
                <c:pt idx="82">
                  <c:v>0.64</c:v>
                </c:pt>
                <c:pt idx="83">
                  <c:v>0.66</c:v>
                </c:pt>
                <c:pt idx="84">
                  <c:v>0.68</c:v>
                </c:pt>
                <c:pt idx="85">
                  <c:v>0.7</c:v>
                </c:pt>
                <c:pt idx="86">
                  <c:v>0.72</c:v>
                </c:pt>
                <c:pt idx="87">
                  <c:v>0.74</c:v>
                </c:pt>
                <c:pt idx="88">
                  <c:v>0.76</c:v>
                </c:pt>
                <c:pt idx="89">
                  <c:v>0.78</c:v>
                </c:pt>
                <c:pt idx="90">
                  <c:v>0.8</c:v>
                </c:pt>
                <c:pt idx="91">
                  <c:v>0.82</c:v>
                </c:pt>
                <c:pt idx="92">
                  <c:v>0.84</c:v>
                </c:pt>
                <c:pt idx="93">
                  <c:v>0.86</c:v>
                </c:pt>
                <c:pt idx="94">
                  <c:v>0.88</c:v>
                </c:pt>
                <c:pt idx="95">
                  <c:v>0.9</c:v>
                </c:pt>
                <c:pt idx="96">
                  <c:v>0.92</c:v>
                </c:pt>
                <c:pt idx="97">
                  <c:v>0.94</c:v>
                </c:pt>
                <c:pt idx="98">
                  <c:v>0.96</c:v>
                </c:pt>
                <c:pt idx="99">
                  <c:v>0.98</c:v>
                </c:pt>
                <c:pt idx="100">
                  <c:v>1</c:v>
                </c:pt>
              </c:numCache>
            </c:numRef>
          </c:xVal>
          <c:yVal>
            <c:numRef>
              <c:f>'C-V Sweep (Al2O3_10nm(1)_'!$C$253:$C$353</c:f>
              <c:numCache>
                <c:formatCode>0.00E+00</c:formatCode>
                <c:ptCount val="101"/>
                <c:pt idx="0">
                  <c:v>1.5842099999999999E-10</c:v>
                </c:pt>
                <c:pt idx="1">
                  <c:v>1.58302E-10</c:v>
                </c:pt>
                <c:pt idx="2">
                  <c:v>1.5822100000000001E-10</c:v>
                </c:pt>
                <c:pt idx="3">
                  <c:v>1.58079E-10</c:v>
                </c:pt>
                <c:pt idx="4">
                  <c:v>1.5799599999999999E-10</c:v>
                </c:pt>
                <c:pt idx="5">
                  <c:v>1.5790599999999999E-10</c:v>
                </c:pt>
                <c:pt idx="6">
                  <c:v>1.57807E-10</c:v>
                </c:pt>
                <c:pt idx="7">
                  <c:v>1.57717E-10</c:v>
                </c:pt>
                <c:pt idx="8">
                  <c:v>1.5757999999999999E-10</c:v>
                </c:pt>
                <c:pt idx="9">
                  <c:v>1.57473E-10</c:v>
                </c:pt>
                <c:pt idx="10">
                  <c:v>1.5738E-10</c:v>
                </c:pt>
                <c:pt idx="11">
                  <c:v>1.57298E-10</c:v>
                </c:pt>
                <c:pt idx="12">
                  <c:v>1.5719400000000001E-10</c:v>
                </c:pt>
                <c:pt idx="13">
                  <c:v>1.57078E-10</c:v>
                </c:pt>
                <c:pt idx="14">
                  <c:v>1.5698399999999999E-10</c:v>
                </c:pt>
                <c:pt idx="15">
                  <c:v>1.56921E-10</c:v>
                </c:pt>
                <c:pt idx="16">
                  <c:v>1.56822E-10</c:v>
                </c:pt>
                <c:pt idx="17">
                  <c:v>1.56765E-10</c:v>
                </c:pt>
                <c:pt idx="18">
                  <c:v>1.5663900000000001E-10</c:v>
                </c:pt>
                <c:pt idx="19">
                  <c:v>1.5654999999999999E-10</c:v>
                </c:pt>
                <c:pt idx="20">
                  <c:v>1.5644399999999999E-10</c:v>
                </c:pt>
                <c:pt idx="21">
                  <c:v>1.5637100000000001E-10</c:v>
                </c:pt>
                <c:pt idx="22">
                  <c:v>1.5628199999999999E-10</c:v>
                </c:pt>
                <c:pt idx="23">
                  <c:v>1.5616900000000001E-10</c:v>
                </c:pt>
                <c:pt idx="24">
                  <c:v>1.5613000000000001E-10</c:v>
                </c:pt>
                <c:pt idx="25">
                  <c:v>1.5600700000000001E-10</c:v>
                </c:pt>
                <c:pt idx="26">
                  <c:v>1.55891E-10</c:v>
                </c:pt>
                <c:pt idx="27">
                  <c:v>1.55831E-10</c:v>
                </c:pt>
                <c:pt idx="28">
                  <c:v>1.5571199999999999E-10</c:v>
                </c:pt>
                <c:pt idx="29">
                  <c:v>1.5563699999999999E-10</c:v>
                </c:pt>
                <c:pt idx="30">
                  <c:v>1.5556799999999999E-10</c:v>
                </c:pt>
                <c:pt idx="31">
                  <c:v>1.55478E-10</c:v>
                </c:pt>
                <c:pt idx="32">
                  <c:v>1.55397E-10</c:v>
                </c:pt>
                <c:pt idx="33">
                  <c:v>1.5528000000000001E-10</c:v>
                </c:pt>
                <c:pt idx="34">
                  <c:v>1.55219E-10</c:v>
                </c:pt>
                <c:pt idx="35">
                  <c:v>1.55159E-10</c:v>
                </c:pt>
                <c:pt idx="36">
                  <c:v>1.5506399999999999E-10</c:v>
                </c:pt>
                <c:pt idx="37">
                  <c:v>1.5495500000000001E-10</c:v>
                </c:pt>
                <c:pt idx="38">
                  <c:v>1.5486E-10</c:v>
                </c:pt>
                <c:pt idx="39">
                  <c:v>1.54785E-10</c:v>
                </c:pt>
                <c:pt idx="40">
                  <c:v>1.5470899999999999E-10</c:v>
                </c:pt>
                <c:pt idx="41">
                  <c:v>1.5460899999999999E-10</c:v>
                </c:pt>
                <c:pt idx="42">
                  <c:v>1.5451200000000001E-10</c:v>
                </c:pt>
                <c:pt idx="43">
                  <c:v>1.5447999999999999E-10</c:v>
                </c:pt>
                <c:pt idx="44">
                  <c:v>1.54403E-10</c:v>
                </c:pt>
                <c:pt idx="45">
                  <c:v>1.5427400000000001E-10</c:v>
                </c:pt>
                <c:pt idx="46">
                  <c:v>1.54204E-10</c:v>
                </c:pt>
                <c:pt idx="47">
                  <c:v>1.5414E-10</c:v>
                </c:pt>
                <c:pt idx="48">
                  <c:v>1.5401200000000001E-10</c:v>
                </c:pt>
                <c:pt idx="49">
                  <c:v>1.53966E-10</c:v>
                </c:pt>
                <c:pt idx="50">
                  <c:v>1.5390099999999999E-10</c:v>
                </c:pt>
                <c:pt idx="51">
                  <c:v>1.5383700000000001E-10</c:v>
                </c:pt>
                <c:pt idx="52">
                  <c:v>1.5373500000000001E-10</c:v>
                </c:pt>
                <c:pt idx="53">
                  <c:v>1.5364499999999999E-10</c:v>
                </c:pt>
                <c:pt idx="54">
                  <c:v>1.53559E-10</c:v>
                </c:pt>
                <c:pt idx="55">
                  <c:v>1.5347899999999999E-10</c:v>
                </c:pt>
                <c:pt idx="56">
                  <c:v>1.53405E-10</c:v>
                </c:pt>
                <c:pt idx="57">
                  <c:v>1.5334000000000001E-10</c:v>
                </c:pt>
                <c:pt idx="58">
                  <c:v>1.5324699999999999E-10</c:v>
                </c:pt>
                <c:pt idx="59">
                  <c:v>1.53206E-10</c:v>
                </c:pt>
                <c:pt idx="60">
                  <c:v>1.5312600000000001E-10</c:v>
                </c:pt>
                <c:pt idx="61">
                  <c:v>1.53026E-10</c:v>
                </c:pt>
                <c:pt idx="62">
                  <c:v>1.5294800000000001E-10</c:v>
                </c:pt>
                <c:pt idx="63">
                  <c:v>1.5287300000000001E-10</c:v>
                </c:pt>
                <c:pt idx="64">
                  <c:v>1.52799E-10</c:v>
                </c:pt>
                <c:pt idx="65">
                  <c:v>1.5273100000000001E-10</c:v>
                </c:pt>
                <c:pt idx="66">
                  <c:v>1.5264700000000001E-10</c:v>
                </c:pt>
                <c:pt idx="67">
                  <c:v>1.5255399999999999E-10</c:v>
                </c:pt>
                <c:pt idx="68">
                  <c:v>1.5252000000000001E-10</c:v>
                </c:pt>
                <c:pt idx="69">
                  <c:v>1.5240300000000001E-10</c:v>
                </c:pt>
                <c:pt idx="70">
                  <c:v>1.52332E-10</c:v>
                </c:pt>
                <c:pt idx="71">
                  <c:v>1.5225599999999999E-10</c:v>
                </c:pt>
                <c:pt idx="72">
                  <c:v>1.5219599999999999E-10</c:v>
                </c:pt>
                <c:pt idx="73">
                  <c:v>1.52103E-10</c:v>
                </c:pt>
                <c:pt idx="74">
                  <c:v>1.5203899999999999E-10</c:v>
                </c:pt>
                <c:pt idx="75">
                  <c:v>1.51968E-10</c:v>
                </c:pt>
                <c:pt idx="76">
                  <c:v>1.5190299999999999E-10</c:v>
                </c:pt>
                <c:pt idx="77">
                  <c:v>1.5183099999999999E-10</c:v>
                </c:pt>
                <c:pt idx="78">
                  <c:v>1.5175800000000001E-10</c:v>
                </c:pt>
                <c:pt idx="79">
                  <c:v>1.5168600000000001E-10</c:v>
                </c:pt>
                <c:pt idx="80">
                  <c:v>1.51621E-10</c:v>
                </c:pt>
                <c:pt idx="81">
                  <c:v>1.5154700000000001E-10</c:v>
                </c:pt>
                <c:pt idx="82">
                  <c:v>1.5148700000000001E-10</c:v>
                </c:pt>
                <c:pt idx="83">
                  <c:v>1.5139900000000001E-10</c:v>
                </c:pt>
                <c:pt idx="84">
                  <c:v>1.5130399999999999E-10</c:v>
                </c:pt>
                <c:pt idx="85">
                  <c:v>1.5124399999999999E-10</c:v>
                </c:pt>
                <c:pt idx="86">
                  <c:v>1.5118500000000001E-10</c:v>
                </c:pt>
                <c:pt idx="87">
                  <c:v>1.5110499999999999E-10</c:v>
                </c:pt>
                <c:pt idx="88">
                  <c:v>1.5101400000000001E-10</c:v>
                </c:pt>
                <c:pt idx="89">
                  <c:v>1.5094E-10</c:v>
                </c:pt>
                <c:pt idx="90">
                  <c:v>1.5092000000000001E-10</c:v>
                </c:pt>
                <c:pt idx="91">
                  <c:v>1.50829E-10</c:v>
                </c:pt>
                <c:pt idx="92">
                  <c:v>1.5075499999999999E-10</c:v>
                </c:pt>
                <c:pt idx="93">
                  <c:v>1.5067399999999999E-10</c:v>
                </c:pt>
                <c:pt idx="94">
                  <c:v>1.5059200000000001E-10</c:v>
                </c:pt>
                <c:pt idx="95">
                  <c:v>1.50552E-10</c:v>
                </c:pt>
                <c:pt idx="96">
                  <c:v>1.5045999999999999E-10</c:v>
                </c:pt>
                <c:pt idx="97">
                  <c:v>1.50398E-10</c:v>
                </c:pt>
                <c:pt idx="98">
                  <c:v>1.5030299999999999E-10</c:v>
                </c:pt>
                <c:pt idx="99">
                  <c:v>1.5027500000000001E-10</c:v>
                </c:pt>
                <c:pt idx="100">
                  <c:v>1.5018899999999999E-10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66-0844-B164-0E904E0CACF0}"/>
            </c:ext>
          </c:extLst>
        </c:ser>
        <c:ser>
          <c:idx val="1"/>
          <c:order val="1"/>
          <c:tx>
            <c:v>10 kHz</c:v>
          </c:tx>
          <c:xVal>
            <c:numRef>
              <c:f>'C-V Sweep (Al2O3_10nm(1)_'!$B$455:$B$555</c:f>
              <c:numCache>
                <c:formatCode>General</c:formatCode>
                <c:ptCount val="101"/>
                <c:pt idx="0">
                  <c:v>-1</c:v>
                </c:pt>
                <c:pt idx="1">
                  <c:v>-0.98</c:v>
                </c:pt>
                <c:pt idx="2">
                  <c:v>-0.96</c:v>
                </c:pt>
                <c:pt idx="3">
                  <c:v>-0.94</c:v>
                </c:pt>
                <c:pt idx="4">
                  <c:v>-0.92</c:v>
                </c:pt>
                <c:pt idx="5">
                  <c:v>-0.9</c:v>
                </c:pt>
                <c:pt idx="6">
                  <c:v>-0.88</c:v>
                </c:pt>
                <c:pt idx="7">
                  <c:v>-0.86</c:v>
                </c:pt>
                <c:pt idx="8">
                  <c:v>-0.84</c:v>
                </c:pt>
                <c:pt idx="9">
                  <c:v>-0.82</c:v>
                </c:pt>
                <c:pt idx="10">
                  <c:v>-0.8</c:v>
                </c:pt>
                <c:pt idx="11">
                  <c:v>-0.78</c:v>
                </c:pt>
                <c:pt idx="12">
                  <c:v>-0.76</c:v>
                </c:pt>
                <c:pt idx="13">
                  <c:v>-0.74</c:v>
                </c:pt>
                <c:pt idx="14">
                  <c:v>-0.72</c:v>
                </c:pt>
                <c:pt idx="15">
                  <c:v>-0.7</c:v>
                </c:pt>
                <c:pt idx="16">
                  <c:v>-0.68</c:v>
                </c:pt>
                <c:pt idx="17">
                  <c:v>-0.66</c:v>
                </c:pt>
                <c:pt idx="18">
                  <c:v>-0.64</c:v>
                </c:pt>
                <c:pt idx="19">
                  <c:v>-0.62</c:v>
                </c:pt>
                <c:pt idx="20">
                  <c:v>-0.6</c:v>
                </c:pt>
                <c:pt idx="21">
                  <c:v>-0.57999999999999996</c:v>
                </c:pt>
                <c:pt idx="22">
                  <c:v>-0.56000000000000005</c:v>
                </c:pt>
                <c:pt idx="23">
                  <c:v>-0.54</c:v>
                </c:pt>
                <c:pt idx="24">
                  <c:v>-0.52</c:v>
                </c:pt>
                <c:pt idx="25">
                  <c:v>-0.5</c:v>
                </c:pt>
                <c:pt idx="26">
                  <c:v>-0.48</c:v>
                </c:pt>
                <c:pt idx="27">
                  <c:v>-0.46</c:v>
                </c:pt>
                <c:pt idx="28">
                  <c:v>-0.44</c:v>
                </c:pt>
                <c:pt idx="29">
                  <c:v>-0.42</c:v>
                </c:pt>
                <c:pt idx="30">
                  <c:v>-0.4</c:v>
                </c:pt>
                <c:pt idx="31">
                  <c:v>-0.38</c:v>
                </c:pt>
                <c:pt idx="32">
                  <c:v>-0.36</c:v>
                </c:pt>
                <c:pt idx="33">
                  <c:v>-0.34</c:v>
                </c:pt>
                <c:pt idx="34">
                  <c:v>-0.32</c:v>
                </c:pt>
                <c:pt idx="35">
                  <c:v>-0.3</c:v>
                </c:pt>
                <c:pt idx="36">
                  <c:v>-0.28000000000000003</c:v>
                </c:pt>
                <c:pt idx="37">
                  <c:v>-0.26</c:v>
                </c:pt>
                <c:pt idx="38">
                  <c:v>-0.24</c:v>
                </c:pt>
                <c:pt idx="39">
                  <c:v>-0.22</c:v>
                </c:pt>
                <c:pt idx="40">
                  <c:v>-0.2</c:v>
                </c:pt>
                <c:pt idx="41">
                  <c:v>-0.18</c:v>
                </c:pt>
                <c:pt idx="42">
                  <c:v>-0.16</c:v>
                </c:pt>
                <c:pt idx="43">
                  <c:v>-0.14000000000000001</c:v>
                </c:pt>
                <c:pt idx="44">
                  <c:v>-0.12</c:v>
                </c:pt>
                <c:pt idx="45">
                  <c:v>-0.1</c:v>
                </c:pt>
                <c:pt idx="46">
                  <c:v>-0.08</c:v>
                </c:pt>
                <c:pt idx="47">
                  <c:v>-0.06</c:v>
                </c:pt>
                <c:pt idx="48">
                  <c:v>-0.04</c:v>
                </c:pt>
                <c:pt idx="49">
                  <c:v>-0.02</c:v>
                </c:pt>
                <c:pt idx="50">
                  <c:v>0</c:v>
                </c:pt>
                <c:pt idx="51">
                  <c:v>0.02</c:v>
                </c:pt>
                <c:pt idx="52">
                  <c:v>0.04</c:v>
                </c:pt>
                <c:pt idx="53">
                  <c:v>0.06</c:v>
                </c:pt>
                <c:pt idx="54">
                  <c:v>0.08</c:v>
                </c:pt>
                <c:pt idx="55">
                  <c:v>0.1</c:v>
                </c:pt>
                <c:pt idx="56">
                  <c:v>0.12</c:v>
                </c:pt>
                <c:pt idx="57">
                  <c:v>0.14000000000000001</c:v>
                </c:pt>
                <c:pt idx="58">
                  <c:v>0.16</c:v>
                </c:pt>
                <c:pt idx="59">
                  <c:v>0.18</c:v>
                </c:pt>
                <c:pt idx="60">
                  <c:v>0.2</c:v>
                </c:pt>
                <c:pt idx="61">
                  <c:v>0.22</c:v>
                </c:pt>
                <c:pt idx="62">
                  <c:v>0.24</c:v>
                </c:pt>
                <c:pt idx="63">
                  <c:v>0.26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0.32</c:v>
                </c:pt>
                <c:pt idx="67">
                  <c:v>0.34</c:v>
                </c:pt>
                <c:pt idx="68">
                  <c:v>0.36</c:v>
                </c:pt>
                <c:pt idx="69">
                  <c:v>0.38</c:v>
                </c:pt>
                <c:pt idx="70">
                  <c:v>0.4</c:v>
                </c:pt>
                <c:pt idx="71">
                  <c:v>0.42</c:v>
                </c:pt>
                <c:pt idx="72">
                  <c:v>0.44</c:v>
                </c:pt>
                <c:pt idx="73">
                  <c:v>0.46</c:v>
                </c:pt>
                <c:pt idx="74">
                  <c:v>0.48</c:v>
                </c:pt>
                <c:pt idx="75">
                  <c:v>0.5</c:v>
                </c:pt>
                <c:pt idx="76">
                  <c:v>0.52</c:v>
                </c:pt>
                <c:pt idx="77">
                  <c:v>0.54</c:v>
                </c:pt>
                <c:pt idx="78">
                  <c:v>0.56000000000000005</c:v>
                </c:pt>
                <c:pt idx="79">
                  <c:v>0.57999999999999996</c:v>
                </c:pt>
                <c:pt idx="80">
                  <c:v>0.6</c:v>
                </c:pt>
                <c:pt idx="81">
                  <c:v>0.62</c:v>
                </c:pt>
                <c:pt idx="82">
                  <c:v>0.64</c:v>
                </c:pt>
                <c:pt idx="83">
                  <c:v>0.66</c:v>
                </c:pt>
                <c:pt idx="84">
                  <c:v>0.68</c:v>
                </c:pt>
                <c:pt idx="85">
                  <c:v>0.7</c:v>
                </c:pt>
                <c:pt idx="86">
                  <c:v>0.72</c:v>
                </c:pt>
                <c:pt idx="87">
                  <c:v>0.74</c:v>
                </c:pt>
                <c:pt idx="88">
                  <c:v>0.76</c:v>
                </c:pt>
                <c:pt idx="89">
                  <c:v>0.78</c:v>
                </c:pt>
                <c:pt idx="90">
                  <c:v>0.8</c:v>
                </c:pt>
                <c:pt idx="91">
                  <c:v>0.82</c:v>
                </c:pt>
                <c:pt idx="92">
                  <c:v>0.84</c:v>
                </c:pt>
                <c:pt idx="93">
                  <c:v>0.86</c:v>
                </c:pt>
                <c:pt idx="94">
                  <c:v>0.88</c:v>
                </c:pt>
                <c:pt idx="95">
                  <c:v>0.9</c:v>
                </c:pt>
                <c:pt idx="96">
                  <c:v>0.92</c:v>
                </c:pt>
                <c:pt idx="97">
                  <c:v>0.94</c:v>
                </c:pt>
                <c:pt idx="98">
                  <c:v>0.96</c:v>
                </c:pt>
                <c:pt idx="99">
                  <c:v>0.98</c:v>
                </c:pt>
                <c:pt idx="100">
                  <c:v>1</c:v>
                </c:pt>
              </c:numCache>
            </c:numRef>
          </c:xVal>
          <c:yVal>
            <c:numRef>
              <c:f>'C-V Sweep (Al2O3_10nm(1)_'!$C$455:$C$555</c:f>
              <c:numCache>
                <c:formatCode>0.00E+00</c:formatCode>
                <c:ptCount val="101"/>
                <c:pt idx="0">
                  <c:v>1.57341E-10</c:v>
                </c:pt>
                <c:pt idx="1">
                  <c:v>1.57301E-10</c:v>
                </c:pt>
                <c:pt idx="2">
                  <c:v>1.5720699999999999E-10</c:v>
                </c:pt>
                <c:pt idx="3">
                  <c:v>1.57115E-10</c:v>
                </c:pt>
                <c:pt idx="4">
                  <c:v>1.5704999999999999E-10</c:v>
                </c:pt>
                <c:pt idx="5">
                  <c:v>1.5693800000000001E-10</c:v>
                </c:pt>
                <c:pt idx="6">
                  <c:v>1.5684199999999999E-10</c:v>
                </c:pt>
                <c:pt idx="7">
                  <c:v>1.5675100000000001E-10</c:v>
                </c:pt>
                <c:pt idx="8">
                  <c:v>1.5672499999999999E-10</c:v>
                </c:pt>
                <c:pt idx="9">
                  <c:v>1.5662E-10</c:v>
                </c:pt>
                <c:pt idx="10">
                  <c:v>1.56509E-10</c:v>
                </c:pt>
                <c:pt idx="11">
                  <c:v>1.56458E-10</c:v>
                </c:pt>
                <c:pt idx="12">
                  <c:v>1.5636899999999999E-10</c:v>
                </c:pt>
                <c:pt idx="13">
                  <c:v>1.5631100000000001E-10</c:v>
                </c:pt>
                <c:pt idx="14">
                  <c:v>1.5618700000000001E-10</c:v>
                </c:pt>
                <c:pt idx="15">
                  <c:v>1.5610099999999999E-10</c:v>
                </c:pt>
                <c:pt idx="16">
                  <c:v>1.56024E-10</c:v>
                </c:pt>
                <c:pt idx="17">
                  <c:v>1.5596100000000001E-10</c:v>
                </c:pt>
                <c:pt idx="18">
                  <c:v>1.5585699999999999E-10</c:v>
                </c:pt>
                <c:pt idx="19">
                  <c:v>1.5575999999999999E-10</c:v>
                </c:pt>
                <c:pt idx="20">
                  <c:v>1.55689E-10</c:v>
                </c:pt>
                <c:pt idx="21">
                  <c:v>1.5566300000000001E-10</c:v>
                </c:pt>
                <c:pt idx="22">
                  <c:v>1.5557300000000001E-10</c:v>
                </c:pt>
                <c:pt idx="23">
                  <c:v>1.5548500000000001E-10</c:v>
                </c:pt>
                <c:pt idx="24">
                  <c:v>1.5539599999999999E-10</c:v>
                </c:pt>
                <c:pt idx="25">
                  <c:v>1.5530199999999999E-10</c:v>
                </c:pt>
                <c:pt idx="26">
                  <c:v>1.5525900000000001E-10</c:v>
                </c:pt>
                <c:pt idx="27">
                  <c:v>1.5516000000000001E-10</c:v>
                </c:pt>
                <c:pt idx="28">
                  <c:v>1.55047E-10</c:v>
                </c:pt>
                <c:pt idx="29">
                  <c:v>1.54975E-10</c:v>
                </c:pt>
                <c:pt idx="30">
                  <c:v>1.5491000000000001E-10</c:v>
                </c:pt>
                <c:pt idx="31">
                  <c:v>1.54812E-10</c:v>
                </c:pt>
                <c:pt idx="32">
                  <c:v>1.5473599999999999E-10</c:v>
                </c:pt>
                <c:pt idx="33">
                  <c:v>1.5465799999999999E-10</c:v>
                </c:pt>
                <c:pt idx="34">
                  <c:v>1.5457800000000001E-10</c:v>
                </c:pt>
                <c:pt idx="35">
                  <c:v>1.54505E-10</c:v>
                </c:pt>
                <c:pt idx="36">
                  <c:v>1.5441900000000001E-10</c:v>
                </c:pt>
                <c:pt idx="37">
                  <c:v>1.5438299999999999E-10</c:v>
                </c:pt>
                <c:pt idx="38">
                  <c:v>1.54288E-10</c:v>
                </c:pt>
                <c:pt idx="39">
                  <c:v>1.5421199999999999E-10</c:v>
                </c:pt>
                <c:pt idx="40">
                  <c:v>1.5411499999999999E-10</c:v>
                </c:pt>
                <c:pt idx="41">
                  <c:v>1.5406000000000001E-10</c:v>
                </c:pt>
                <c:pt idx="42">
                  <c:v>1.5397300000000001E-10</c:v>
                </c:pt>
                <c:pt idx="43">
                  <c:v>1.5390900000000001E-10</c:v>
                </c:pt>
                <c:pt idx="44">
                  <c:v>1.53827E-10</c:v>
                </c:pt>
                <c:pt idx="45">
                  <c:v>1.53737E-10</c:v>
                </c:pt>
                <c:pt idx="46">
                  <c:v>1.5365099999999999E-10</c:v>
                </c:pt>
                <c:pt idx="47">
                  <c:v>1.5356099999999999E-10</c:v>
                </c:pt>
                <c:pt idx="48">
                  <c:v>1.53501E-10</c:v>
                </c:pt>
                <c:pt idx="49">
                  <c:v>1.5340999999999999E-10</c:v>
                </c:pt>
                <c:pt idx="50">
                  <c:v>1.53339E-10</c:v>
                </c:pt>
                <c:pt idx="51">
                  <c:v>1.5324000000000001E-10</c:v>
                </c:pt>
                <c:pt idx="52">
                  <c:v>1.5317400000000001E-10</c:v>
                </c:pt>
                <c:pt idx="53">
                  <c:v>1.5310200000000001E-10</c:v>
                </c:pt>
                <c:pt idx="54">
                  <c:v>1.53032E-10</c:v>
                </c:pt>
                <c:pt idx="55">
                  <c:v>1.5297800000000001E-10</c:v>
                </c:pt>
                <c:pt idx="56">
                  <c:v>1.5287300000000001E-10</c:v>
                </c:pt>
                <c:pt idx="57">
                  <c:v>1.5282E-10</c:v>
                </c:pt>
                <c:pt idx="58">
                  <c:v>1.5275500000000001E-10</c:v>
                </c:pt>
                <c:pt idx="59">
                  <c:v>1.5268300000000001E-10</c:v>
                </c:pt>
                <c:pt idx="60">
                  <c:v>1.52628E-10</c:v>
                </c:pt>
                <c:pt idx="61">
                  <c:v>1.52519E-10</c:v>
                </c:pt>
                <c:pt idx="62">
                  <c:v>1.5240900000000001E-10</c:v>
                </c:pt>
                <c:pt idx="63">
                  <c:v>1.5239100000000001E-10</c:v>
                </c:pt>
                <c:pt idx="64">
                  <c:v>1.5227999999999999E-10</c:v>
                </c:pt>
                <c:pt idx="65">
                  <c:v>1.5219599999999999E-10</c:v>
                </c:pt>
                <c:pt idx="66">
                  <c:v>1.5216800000000001E-10</c:v>
                </c:pt>
                <c:pt idx="67">
                  <c:v>1.5207400000000001E-10</c:v>
                </c:pt>
                <c:pt idx="68">
                  <c:v>1.51974E-10</c:v>
                </c:pt>
                <c:pt idx="69">
                  <c:v>1.5193300000000001E-10</c:v>
                </c:pt>
                <c:pt idx="70">
                  <c:v>1.5182400000000001E-10</c:v>
                </c:pt>
                <c:pt idx="71">
                  <c:v>1.51787E-10</c:v>
                </c:pt>
                <c:pt idx="72">
                  <c:v>1.51703E-10</c:v>
                </c:pt>
                <c:pt idx="73">
                  <c:v>1.5165299999999999E-10</c:v>
                </c:pt>
                <c:pt idx="74">
                  <c:v>1.51552E-10</c:v>
                </c:pt>
                <c:pt idx="75">
                  <c:v>1.5147500000000001E-10</c:v>
                </c:pt>
                <c:pt idx="76">
                  <c:v>1.5142099999999999E-10</c:v>
                </c:pt>
                <c:pt idx="77">
                  <c:v>1.5134200000000001E-10</c:v>
                </c:pt>
                <c:pt idx="78">
                  <c:v>1.5127000000000001E-10</c:v>
                </c:pt>
                <c:pt idx="79">
                  <c:v>1.5119799999999999E-10</c:v>
                </c:pt>
                <c:pt idx="80">
                  <c:v>1.5111000000000001E-10</c:v>
                </c:pt>
                <c:pt idx="81">
                  <c:v>1.5102699999999999E-10</c:v>
                </c:pt>
                <c:pt idx="82">
                  <c:v>1.50976E-10</c:v>
                </c:pt>
                <c:pt idx="83">
                  <c:v>1.5090800000000001E-10</c:v>
                </c:pt>
                <c:pt idx="84">
                  <c:v>1.50844E-10</c:v>
                </c:pt>
                <c:pt idx="85">
                  <c:v>1.5074800000000001E-10</c:v>
                </c:pt>
                <c:pt idx="86">
                  <c:v>1.50681E-10</c:v>
                </c:pt>
                <c:pt idx="87">
                  <c:v>1.5063499999999999E-10</c:v>
                </c:pt>
                <c:pt idx="88">
                  <c:v>1.5050199999999999E-10</c:v>
                </c:pt>
                <c:pt idx="89">
                  <c:v>1.50467E-10</c:v>
                </c:pt>
                <c:pt idx="90">
                  <c:v>1.50389E-10</c:v>
                </c:pt>
                <c:pt idx="91">
                  <c:v>1.50353E-10</c:v>
                </c:pt>
                <c:pt idx="92">
                  <c:v>1.50283E-10</c:v>
                </c:pt>
                <c:pt idx="93">
                  <c:v>1.5019799999999999E-10</c:v>
                </c:pt>
                <c:pt idx="94">
                  <c:v>1.5013700000000001E-10</c:v>
                </c:pt>
                <c:pt idx="95">
                  <c:v>1.50054E-10</c:v>
                </c:pt>
                <c:pt idx="96">
                  <c:v>1.5000100000000001E-10</c:v>
                </c:pt>
                <c:pt idx="97">
                  <c:v>1.49928E-10</c:v>
                </c:pt>
                <c:pt idx="98">
                  <c:v>1.4983599999999999E-10</c:v>
                </c:pt>
                <c:pt idx="99">
                  <c:v>1.4977599999999999E-10</c:v>
                </c:pt>
                <c:pt idx="100">
                  <c:v>1.4971200000000001E-10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66-0844-B164-0E904E0CACF0}"/>
            </c:ext>
          </c:extLst>
        </c:ser>
        <c:ser>
          <c:idx val="2"/>
          <c:order val="2"/>
          <c:tx>
            <c:v>100 kHz</c:v>
          </c:tx>
          <c:xVal>
            <c:numRef>
              <c:f>'C-V Sweep (Al2O3_10nm(1)_'!$B$859:$B$959</c:f>
              <c:numCache>
                <c:formatCode>General</c:formatCode>
                <c:ptCount val="101"/>
                <c:pt idx="0">
                  <c:v>-1</c:v>
                </c:pt>
                <c:pt idx="1">
                  <c:v>-0.98</c:v>
                </c:pt>
                <c:pt idx="2">
                  <c:v>-0.96</c:v>
                </c:pt>
                <c:pt idx="3">
                  <c:v>-0.94</c:v>
                </c:pt>
                <c:pt idx="4">
                  <c:v>-0.92</c:v>
                </c:pt>
                <c:pt idx="5">
                  <c:v>-0.9</c:v>
                </c:pt>
                <c:pt idx="6">
                  <c:v>-0.88</c:v>
                </c:pt>
                <c:pt idx="7">
                  <c:v>-0.86</c:v>
                </c:pt>
                <c:pt idx="8">
                  <c:v>-0.84</c:v>
                </c:pt>
                <c:pt idx="9">
                  <c:v>-0.82</c:v>
                </c:pt>
                <c:pt idx="10">
                  <c:v>-0.8</c:v>
                </c:pt>
                <c:pt idx="11">
                  <c:v>-0.78</c:v>
                </c:pt>
                <c:pt idx="12">
                  <c:v>-0.76</c:v>
                </c:pt>
                <c:pt idx="13">
                  <c:v>-0.74</c:v>
                </c:pt>
                <c:pt idx="14">
                  <c:v>-0.72</c:v>
                </c:pt>
                <c:pt idx="15">
                  <c:v>-0.7</c:v>
                </c:pt>
                <c:pt idx="16">
                  <c:v>-0.68</c:v>
                </c:pt>
                <c:pt idx="17">
                  <c:v>-0.66</c:v>
                </c:pt>
                <c:pt idx="18">
                  <c:v>-0.64</c:v>
                </c:pt>
                <c:pt idx="19">
                  <c:v>-0.62</c:v>
                </c:pt>
                <c:pt idx="20">
                  <c:v>-0.6</c:v>
                </c:pt>
                <c:pt idx="21">
                  <c:v>-0.57999999999999996</c:v>
                </c:pt>
                <c:pt idx="22">
                  <c:v>-0.56000000000000005</c:v>
                </c:pt>
                <c:pt idx="23">
                  <c:v>-0.54</c:v>
                </c:pt>
                <c:pt idx="24">
                  <c:v>-0.52</c:v>
                </c:pt>
                <c:pt idx="25">
                  <c:v>-0.5</c:v>
                </c:pt>
                <c:pt idx="26">
                  <c:v>-0.48</c:v>
                </c:pt>
                <c:pt idx="27">
                  <c:v>-0.46</c:v>
                </c:pt>
                <c:pt idx="28">
                  <c:v>-0.44</c:v>
                </c:pt>
                <c:pt idx="29">
                  <c:v>-0.42</c:v>
                </c:pt>
                <c:pt idx="30">
                  <c:v>-0.4</c:v>
                </c:pt>
                <c:pt idx="31">
                  <c:v>-0.38</c:v>
                </c:pt>
                <c:pt idx="32">
                  <c:v>-0.36</c:v>
                </c:pt>
                <c:pt idx="33">
                  <c:v>-0.34</c:v>
                </c:pt>
                <c:pt idx="34">
                  <c:v>-0.32</c:v>
                </c:pt>
                <c:pt idx="35">
                  <c:v>-0.3</c:v>
                </c:pt>
                <c:pt idx="36">
                  <c:v>-0.28000000000000003</c:v>
                </c:pt>
                <c:pt idx="37">
                  <c:v>-0.26</c:v>
                </c:pt>
                <c:pt idx="38">
                  <c:v>-0.24</c:v>
                </c:pt>
                <c:pt idx="39">
                  <c:v>-0.22</c:v>
                </c:pt>
                <c:pt idx="40">
                  <c:v>-0.2</c:v>
                </c:pt>
                <c:pt idx="41">
                  <c:v>-0.18</c:v>
                </c:pt>
                <c:pt idx="42">
                  <c:v>-0.16</c:v>
                </c:pt>
                <c:pt idx="43">
                  <c:v>-0.14000000000000001</c:v>
                </c:pt>
                <c:pt idx="44">
                  <c:v>-0.12</c:v>
                </c:pt>
                <c:pt idx="45">
                  <c:v>-0.1</c:v>
                </c:pt>
                <c:pt idx="46">
                  <c:v>-0.08</c:v>
                </c:pt>
                <c:pt idx="47">
                  <c:v>-0.06</c:v>
                </c:pt>
                <c:pt idx="48">
                  <c:v>-0.04</c:v>
                </c:pt>
                <c:pt idx="49">
                  <c:v>-0.02</c:v>
                </c:pt>
                <c:pt idx="50">
                  <c:v>0</c:v>
                </c:pt>
                <c:pt idx="51">
                  <c:v>0.02</c:v>
                </c:pt>
                <c:pt idx="52">
                  <c:v>0.04</c:v>
                </c:pt>
                <c:pt idx="53">
                  <c:v>0.06</c:v>
                </c:pt>
                <c:pt idx="54">
                  <c:v>0.08</c:v>
                </c:pt>
                <c:pt idx="55">
                  <c:v>0.1</c:v>
                </c:pt>
                <c:pt idx="56">
                  <c:v>0.12</c:v>
                </c:pt>
                <c:pt idx="57">
                  <c:v>0.14000000000000001</c:v>
                </c:pt>
                <c:pt idx="58">
                  <c:v>0.16</c:v>
                </c:pt>
                <c:pt idx="59">
                  <c:v>0.18</c:v>
                </c:pt>
                <c:pt idx="60">
                  <c:v>0.2</c:v>
                </c:pt>
                <c:pt idx="61">
                  <c:v>0.22</c:v>
                </c:pt>
                <c:pt idx="62">
                  <c:v>0.24</c:v>
                </c:pt>
                <c:pt idx="63">
                  <c:v>0.26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0.32</c:v>
                </c:pt>
                <c:pt idx="67">
                  <c:v>0.34</c:v>
                </c:pt>
                <c:pt idx="68">
                  <c:v>0.36</c:v>
                </c:pt>
                <c:pt idx="69">
                  <c:v>0.38</c:v>
                </c:pt>
                <c:pt idx="70">
                  <c:v>0.4</c:v>
                </c:pt>
                <c:pt idx="71">
                  <c:v>0.42</c:v>
                </c:pt>
                <c:pt idx="72">
                  <c:v>0.44</c:v>
                </c:pt>
                <c:pt idx="73">
                  <c:v>0.46</c:v>
                </c:pt>
                <c:pt idx="74">
                  <c:v>0.48</c:v>
                </c:pt>
                <c:pt idx="75">
                  <c:v>0.5</c:v>
                </c:pt>
                <c:pt idx="76">
                  <c:v>0.52</c:v>
                </c:pt>
                <c:pt idx="77">
                  <c:v>0.54</c:v>
                </c:pt>
                <c:pt idx="78">
                  <c:v>0.56000000000000005</c:v>
                </c:pt>
                <c:pt idx="79">
                  <c:v>0.57999999999999996</c:v>
                </c:pt>
                <c:pt idx="80">
                  <c:v>0.6</c:v>
                </c:pt>
                <c:pt idx="81">
                  <c:v>0.62</c:v>
                </c:pt>
                <c:pt idx="82">
                  <c:v>0.64</c:v>
                </c:pt>
                <c:pt idx="83">
                  <c:v>0.66</c:v>
                </c:pt>
                <c:pt idx="84">
                  <c:v>0.68</c:v>
                </c:pt>
                <c:pt idx="85">
                  <c:v>0.7</c:v>
                </c:pt>
                <c:pt idx="86">
                  <c:v>0.72</c:v>
                </c:pt>
                <c:pt idx="87">
                  <c:v>0.74</c:v>
                </c:pt>
                <c:pt idx="88">
                  <c:v>0.76</c:v>
                </c:pt>
                <c:pt idx="89">
                  <c:v>0.78</c:v>
                </c:pt>
                <c:pt idx="90">
                  <c:v>0.8</c:v>
                </c:pt>
                <c:pt idx="91">
                  <c:v>0.82</c:v>
                </c:pt>
                <c:pt idx="92">
                  <c:v>0.84</c:v>
                </c:pt>
                <c:pt idx="93">
                  <c:v>0.86</c:v>
                </c:pt>
                <c:pt idx="94">
                  <c:v>0.88</c:v>
                </c:pt>
                <c:pt idx="95">
                  <c:v>0.9</c:v>
                </c:pt>
                <c:pt idx="96">
                  <c:v>0.92</c:v>
                </c:pt>
                <c:pt idx="97">
                  <c:v>0.94</c:v>
                </c:pt>
                <c:pt idx="98">
                  <c:v>0.96</c:v>
                </c:pt>
                <c:pt idx="99">
                  <c:v>0.98</c:v>
                </c:pt>
                <c:pt idx="100">
                  <c:v>1</c:v>
                </c:pt>
              </c:numCache>
            </c:numRef>
          </c:xVal>
          <c:yVal>
            <c:numRef>
              <c:f>'C-V Sweep (Al2O3_10nm(1)_'!$C$859:$C$959</c:f>
              <c:numCache>
                <c:formatCode>0.00E+00</c:formatCode>
                <c:ptCount val="101"/>
                <c:pt idx="0">
                  <c:v>1.38851E-10</c:v>
                </c:pt>
                <c:pt idx="1">
                  <c:v>1.3878699999999999E-10</c:v>
                </c:pt>
                <c:pt idx="2">
                  <c:v>1.38712E-10</c:v>
                </c:pt>
                <c:pt idx="3">
                  <c:v>1.3865600000000001E-10</c:v>
                </c:pt>
                <c:pt idx="4">
                  <c:v>1.3859099999999999E-10</c:v>
                </c:pt>
                <c:pt idx="5">
                  <c:v>1.38532E-10</c:v>
                </c:pt>
                <c:pt idx="6">
                  <c:v>1.3844899999999999E-10</c:v>
                </c:pt>
                <c:pt idx="7">
                  <c:v>1.38381E-10</c:v>
                </c:pt>
                <c:pt idx="8">
                  <c:v>1.38318E-10</c:v>
                </c:pt>
                <c:pt idx="9">
                  <c:v>1.3824000000000001E-10</c:v>
                </c:pt>
                <c:pt idx="10">
                  <c:v>1.3817700000000001E-10</c:v>
                </c:pt>
                <c:pt idx="11">
                  <c:v>1.3813200000000001E-10</c:v>
                </c:pt>
                <c:pt idx="12">
                  <c:v>1.38061E-10</c:v>
                </c:pt>
                <c:pt idx="13">
                  <c:v>1.3800800000000001E-10</c:v>
                </c:pt>
                <c:pt idx="14">
                  <c:v>1.37932E-10</c:v>
                </c:pt>
                <c:pt idx="15">
                  <c:v>1.3785800000000001E-10</c:v>
                </c:pt>
                <c:pt idx="16">
                  <c:v>1.37805E-10</c:v>
                </c:pt>
                <c:pt idx="17">
                  <c:v>1.3773199999999999E-10</c:v>
                </c:pt>
                <c:pt idx="18">
                  <c:v>1.3767400000000001E-10</c:v>
                </c:pt>
                <c:pt idx="19">
                  <c:v>1.37598E-10</c:v>
                </c:pt>
                <c:pt idx="20">
                  <c:v>1.37546E-10</c:v>
                </c:pt>
                <c:pt idx="21">
                  <c:v>1.3745799999999999E-10</c:v>
                </c:pt>
                <c:pt idx="22">
                  <c:v>1.3739E-10</c:v>
                </c:pt>
                <c:pt idx="23">
                  <c:v>1.3732499999999999E-10</c:v>
                </c:pt>
                <c:pt idx="24">
                  <c:v>1.37287E-10</c:v>
                </c:pt>
                <c:pt idx="25">
                  <c:v>1.3722599999999999E-10</c:v>
                </c:pt>
                <c:pt idx="26">
                  <c:v>1.3712899999999999E-10</c:v>
                </c:pt>
                <c:pt idx="27">
                  <c:v>1.3707499999999999E-10</c:v>
                </c:pt>
                <c:pt idx="28">
                  <c:v>1.3701799999999999E-10</c:v>
                </c:pt>
                <c:pt idx="29">
                  <c:v>1.3693999999999999E-10</c:v>
                </c:pt>
                <c:pt idx="30">
                  <c:v>1.36877E-10</c:v>
                </c:pt>
                <c:pt idx="31">
                  <c:v>1.3681899999999999E-10</c:v>
                </c:pt>
                <c:pt idx="32">
                  <c:v>1.36748E-10</c:v>
                </c:pt>
                <c:pt idx="33">
                  <c:v>1.3669E-10</c:v>
                </c:pt>
                <c:pt idx="34">
                  <c:v>1.3660799999999999E-10</c:v>
                </c:pt>
                <c:pt idx="35">
                  <c:v>1.3655600000000001E-10</c:v>
                </c:pt>
                <c:pt idx="36">
                  <c:v>1.3649000000000001E-10</c:v>
                </c:pt>
                <c:pt idx="37">
                  <c:v>1.3643200000000001E-10</c:v>
                </c:pt>
                <c:pt idx="38">
                  <c:v>1.3635E-10</c:v>
                </c:pt>
                <c:pt idx="39">
                  <c:v>1.36287E-10</c:v>
                </c:pt>
                <c:pt idx="40">
                  <c:v>1.3622499999999999E-10</c:v>
                </c:pt>
                <c:pt idx="41">
                  <c:v>1.3615599999999999E-10</c:v>
                </c:pt>
                <c:pt idx="42">
                  <c:v>1.3608999999999999E-10</c:v>
                </c:pt>
                <c:pt idx="43">
                  <c:v>1.36034E-10</c:v>
                </c:pt>
                <c:pt idx="44">
                  <c:v>1.3597E-10</c:v>
                </c:pt>
                <c:pt idx="45">
                  <c:v>1.3589900000000001E-10</c:v>
                </c:pt>
                <c:pt idx="46">
                  <c:v>1.3583999999999999E-10</c:v>
                </c:pt>
                <c:pt idx="47">
                  <c:v>1.35762E-10</c:v>
                </c:pt>
                <c:pt idx="48">
                  <c:v>1.3570699999999999E-10</c:v>
                </c:pt>
                <c:pt idx="49">
                  <c:v>1.3564600000000001E-10</c:v>
                </c:pt>
                <c:pt idx="50">
                  <c:v>1.3556899999999999E-10</c:v>
                </c:pt>
                <c:pt idx="51">
                  <c:v>1.3551399999999999E-10</c:v>
                </c:pt>
                <c:pt idx="52">
                  <c:v>1.3545000000000001E-10</c:v>
                </c:pt>
                <c:pt idx="53">
                  <c:v>1.35374E-10</c:v>
                </c:pt>
                <c:pt idx="54">
                  <c:v>1.35326E-10</c:v>
                </c:pt>
                <c:pt idx="55">
                  <c:v>1.3526399999999999E-10</c:v>
                </c:pt>
                <c:pt idx="56">
                  <c:v>1.3520300000000001E-10</c:v>
                </c:pt>
                <c:pt idx="57">
                  <c:v>1.3514399999999999E-10</c:v>
                </c:pt>
                <c:pt idx="58">
                  <c:v>1.3507399999999999E-10</c:v>
                </c:pt>
                <c:pt idx="59">
                  <c:v>1.3500700000000001E-10</c:v>
                </c:pt>
                <c:pt idx="60">
                  <c:v>1.34925E-10</c:v>
                </c:pt>
                <c:pt idx="61">
                  <c:v>1.3488E-10</c:v>
                </c:pt>
                <c:pt idx="62">
                  <c:v>1.3482000000000001E-10</c:v>
                </c:pt>
                <c:pt idx="63">
                  <c:v>1.34747E-10</c:v>
                </c:pt>
                <c:pt idx="64">
                  <c:v>1.3470099999999999E-10</c:v>
                </c:pt>
                <c:pt idx="65">
                  <c:v>1.34623E-10</c:v>
                </c:pt>
                <c:pt idx="66">
                  <c:v>1.3456400000000001E-10</c:v>
                </c:pt>
                <c:pt idx="67">
                  <c:v>1.34521E-10</c:v>
                </c:pt>
                <c:pt idx="68">
                  <c:v>1.3444499999999999E-10</c:v>
                </c:pt>
                <c:pt idx="69">
                  <c:v>1.3438699999999999E-10</c:v>
                </c:pt>
                <c:pt idx="70">
                  <c:v>1.3431499999999999E-10</c:v>
                </c:pt>
                <c:pt idx="71">
                  <c:v>1.3424599999999999E-10</c:v>
                </c:pt>
                <c:pt idx="72">
                  <c:v>1.34169E-10</c:v>
                </c:pt>
                <c:pt idx="73">
                  <c:v>1.34129E-10</c:v>
                </c:pt>
                <c:pt idx="74">
                  <c:v>1.3407699999999999E-10</c:v>
                </c:pt>
                <c:pt idx="75">
                  <c:v>1.3401699999999999E-10</c:v>
                </c:pt>
                <c:pt idx="76">
                  <c:v>1.33952E-10</c:v>
                </c:pt>
                <c:pt idx="77">
                  <c:v>1.3388099999999999E-10</c:v>
                </c:pt>
                <c:pt idx="78">
                  <c:v>1.33825E-10</c:v>
                </c:pt>
                <c:pt idx="79">
                  <c:v>1.33759E-10</c:v>
                </c:pt>
                <c:pt idx="80">
                  <c:v>1.3370200000000001E-10</c:v>
                </c:pt>
                <c:pt idx="81">
                  <c:v>1.33644E-10</c:v>
                </c:pt>
                <c:pt idx="82">
                  <c:v>1.33599E-10</c:v>
                </c:pt>
                <c:pt idx="83">
                  <c:v>1.3352800000000001E-10</c:v>
                </c:pt>
                <c:pt idx="84">
                  <c:v>1.3347300000000001E-10</c:v>
                </c:pt>
                <c:pt idx="85">
                  <c:v>1.3341099999999999E-10</c:v>
                </c:pt>
                <c:pt idx="86">
                  <c:v>1.3335399999999999E-10</c:v>
                </c:pt>
                <c:pt idx="87">
                  <c:v>1.3330299999999999E-10</c:v>
                </c:pt>
                <c:pt idx="88">
                  <c:v>1.33213E-10</c:v>
                </c:pt>
                <c:pt idx="89">
                  <c:v>1.3316699999999999E-10</c:v>
                </c:pt>
                <c:pt idx="90">
                  <c:v>1.3311299999999999E-10</c:v>
                </c:pt>
                <c:pt idx="91">
                  <c:v>1.3305E-10</c:v>
                </c:pt>
                <c:pt idx="92">
                  <c:v>1.3299E-10</c:v>
                </c:pt>
                <c:pt idx="93">
                  <c:v>1.3293E-10</c:v>
                </c:pt>
                <c:pt idx="94">
                  <c:v>1.32876E-10</c:v>
                </c:pt>
                <c:pt idx="95">
                  <c:v>1.3281099999999999E-10</c:v>
                </c:pt>
                <c:pt idx="96">
                  <c:v>1.3275999999999999E-10</c:v>
                </c:pt>
                <c:pt idx="97">
                  <c:v>1.32695E-10</c:v>
                </c:pt>
                <c:pt idx="98">
                  <c:v>1.3263900000000001E-10</c:v>
                </c:pt>
                <c:pt idx="99">
                  <c:v>1.3258499999999999E-10</c:v>
                </c:pt>
                <c:pt idx="100">
                  <c:v>1.3252199999999999E-10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366-0844-B164-0E904E0CA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232400"/>
        <c:axId val="25545920"/>
      </c:scatterChart>
      <c:valAx>
        <c:axId val="2523240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 (V)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5545920"/>
        <c:crosses val="autoZero"/>
        <c:crossBetween val="midCat"/>
      </c:valAx>
      <c:valAx>
        <c:axId val="255459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Capacitance (F)</a:t>
                </a:r>
              </a:p>
            </c:rich>
          </c:tx>
          <c:overlay val="0"/>
        </c:title>
        <c:numFmt formatCode="0.00E+00" sourceLinked="1"/>
        <c:majorTickMark val="none"/>
        <c:minorTickMark val="none"/>
        <c:tickLblPos val="nextTo"/>
        <c:crossAx val="25232400"/>
        <c:crosses val="autoZero"/>
        <c:crossBetween val="midCat"/>
      </c:valAx>
    </c:plotArea>
    <c:legend>
      <c:legendPos val="b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MOS: Breakdown</a:t>
            </a:r>
            <a:r>
              <a:rPr lang="en-US" baseline="0"/>
              <a:t> Voltage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Sheet1!$B$11:$B$14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Sheet1!$P$11:$P$14</c:f>
              <c:numCache>
                <c:formatCode>General</c:formatCode>
                <c:ptCount val="4"/>
                <c:pt idx="0">
                  <c:v>8.9712766029315603</c:v>
                </c:pt>
                <c:pt idx="1">
                  <c:v>8.375995559133349</c:v>
                </c:pt>
                <c:pt idx="2">
                  <c:v>5.9016624255648464</c:v>
                </c:pt>
                <c:pt idx="3">
                  <c:v>6.4314813407760703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76-CE48-A7E8-878E8E49EB47}"/>
            </c:ext>
          </c:extLst>
        </c:ser>
        <c:ser>
          <c:idx val="0"/>
          <c:order val="1"/>
          <c:tx>
            <c:v>10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Sheet1!$B$15:$B$19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xVal>
          <c:yVal>
            <c:numRef>
              <c:f>Sheet1!$P$15:$P$19</c:f>
              <c:numCache>
                <c:formatCode>General</c:formatCode>
                <c:ptCount val="5"/>
                <c:pt idx="0">
                  <c:v>7.6584117585776523</c:v>
                </c:pt>
                <c:pt idx="1">
                  <c:v>8.4716954767529025</c:v>
                </c:pt>
                <c:pt idx="2">
                  <c:v>8.3115948887035511</c:v>
                </c:pt>
                <c:pt idx="3">
                  <c:v>6.972470370943979</c:v>
                </c:pt>
                <c:pt idx="4">
                  <c:v>6.3725980523574624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076-CE48-A7E8-878E8E49E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Breakdown Voltage (MV/cm)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MOS: Dielectric</a:t>
            </a:r>
            <a:r>
              <a:rPr lang="en-US" baseline="0"/>
              <a:t> Constant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Sheet1!$B$6:$B$9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Sheet1!$O$6:$O$9</c:f>
              <c:numCache>
                <c:formatCode>General</c:formatCode>
                <c:ptCount val="4"/>
                <c:pt idx="0">
                  <c:v>7.186164616006832</c:v>
                </c:pt>
                <c:pt idx="1">
                  <c:v>6.0679749628364705</c:v>
                </c:pt>
                <c:pt idx="2">
                  <c:v>7.1957382992555203</c:v>
                </c:pt>
                <c:pt idx="3">
                  <c:v>8.0418459473628907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03-0546-A010-FB034F6E5799}"/>
            </c:ext>
          </c:extLst>
        </c:ser>
        <c:ser>
          <c:idx val="0"/>
          <c:order val="1"/>
          <c:tx>
            <c:v>10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Sheet1!$B$3:$B$5</c:f>
              <c:numCache>
                <c:formatCode>General</c:formatCode>
                <c:ptCount val="3"/>
                <c:pt idx="0">
                  <c:v>1</c:v>
                </c:pt>
                <c:pt idx="1">
                  <c:v>1.5</c:v>
                </c:pt>
                <c:pt idx="2">
                  <c:v>2</c:v>
                </c:pt>
              </c:numCache>
            </c:numRef>
          </c:xVal>
          <c:yVal>
            <c:numRef>
              <c:f>Sheet1!$O$3:$O$5</c:f>
              <c:numCache>
                <c:formatCode>General</c:formatCode>
                <c:ptCount val="3"/>
                <c:pt idx="0">
                  <c:v>1.8432128521997033</c:v>
                </c:pt>
                <c:pt idx="1">
                  <c:v>6.900871954343236</c:v>
                </c:pt>
                <c:pt idx="2">
                  <c:v>6.9294153789002007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03-0546-A010-FB034F6E5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Dielectric</a:t>
                </a:r>
                <a:r>
                  <a:rPr lang="en-US" baseline="0"/>
                  <a:t> Constant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 Dielectric Constant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Sheet1!$B$11:$B$14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Sheet1!$O$11:$O$14</c:f>
              <c:numCache>
                <c:formatCode>General</c:formatCode>
                <c:ptCount val="4"/>
                <c:pt idx="0">
                  <c:v>4.4032</c:v>
                </c:pt>
                <c:pt idx="1">
                  <c:v>4.6982965424886451</c:v>
                </c:pt>
                <c:pt idx="2">
                  <c:v>5.1541981755268855</c:v>
                </c:pt>
                <c:pt idx="3">
                  <c:v>7.5705993918422774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0C-394D-AF69-9A39557F52FB}"/>
            </c:ext>
          </c:extLst>
        </c:ser>
        <c:ser>
          <c:idx val="0"/>
          <c:order val="1"/>
          <c:tx>
            <c:v>10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Sheet1!$B$15:$B$19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xVal>
          <c:yVal>
            <c:numRef>
              <c:f>Sheet1!$O$15:$O$19</c:f>
              <c:numCache>
                <c:formatCode>General</c:formatCode>
                <c:ptCount val="5"/>
                <c:pt idx="0">
                  <c:v>5.9460750412678181</c:v>
                </c:pt>
                <c:pt idx="1">
                  <c:v>5.3028947803292308</c:v>
                </c:pt>
                <c:pt idx="2">
                  <c:v>5.8045654320765738</c:v>
                </c:pt>
                <c:pt idx="3">
                  <c:v>1.7346218185413187</c:v>
                </c:pt>
                <c:pt idx="4">
                  <c:v>7.3008724876046518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0C-394D-AF69-9A39557F5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Dielectric Constant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 Carrier</a:t>
            </a:r>
            <a:r>
              <a:rPr lang="en-US" baseline="0"/>
              <a:t> Concentration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Sheet1!$B$6:$B$9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Sheet1!$Q$6:$Q$9</c:f>
              <c:numCache>
                <c:formatCode>General</c:formatCode>
                <c:ptCount val="4"/>
                <c:pt idx="0">
                  <c:v>6.313170525441647</c:v>
                </c:pt>
                <c:pt idx="1">
                  <c:v>10.656866421803556</c:v>
                </c:pt>
                <c:pt idx="2">
                  <c:v>8.4439091740947152</c:v>
                </c:pt>
                <c:pt idx="3">
                  <c:v>6.7651582073699705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C1-CF41-864F-6051EB53344A}"/>
            </c:ext>
          </c:extLst>
        </c:ser>
        <c:ser>
          <c:idx val="0"/>
          <c:order val="1"/>
          <c:tx>
            <c:v>10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Sheet1!$B$3:$B$5</c:f>
              <c:numCache>
                <c:formatCode>General</c:formatCode>
                <c:ptCount val="3"/>
                <c:pt idx="0">
                  <c:v>1</c:v>
                </c:pt>
                <c:pt idx="1">
                  <c:v>1.5</c:v>
                </c:pt>
                <c:pt idx="2">
                  <c:v>2</c:v>
                </c:pt>
              </c:numCache>
            </c:numRef>
          </c:xVal>
          <c:yVal>
            <c:numRef>
              <c:f>Sheet1!$Q$3:$Q$5</c:f>
              <c:numCache>
                <c:formatCode>General</c:formatCode>
                <c:ptCount val="3"/>
                <c:pt idx="0">
                  <c:v>4.1486230761198044</c:v>
                </c:pt>
                <c:pt idx="1">
                  <c:v>9.4157523914729158</c:v>
                </c:pt>
                <c:pt idx="2">
                  <c:v>5.2776440929323076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C1-CF41-864F-6051EB533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Carrier</a:t>
                </a:r>
                <a:r>
                  <a:rPr lang="en-US" baseline="0"/>
                  <a:t> Conc. (1E13 cm^-2)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MOS: Carrier Concentration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Sheet1!$B$11:$B$14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Sheet1!$Q$11:$Q$14</c:f>
              <c:numCache>
                <c:formatCode>General</c:formatCode>
                <c:ptCount val="4"/>
                <c:pt idx="0">
                  <c:v>2.183036492450543</c:v>
                </c:pt>
                <c:pt idx="1">
                  <c:v>2.1747793438290866</c:v>
                </c:pt>
                <c:pt idx="2">
                  <c:v>1.6810236111614856</c:v>
                </c:pt>
                <c:pt idx="3">
                  <c:v>2.6907888278343521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55-7F46-B8D6-5A44187B44CD}"/>
            </c:ext>
          </c:extLst>
        </c:ser>
        <c:ser>
          <c:idx val="0"/>
          <c:order val="1"/>
          <c:tx>
            <c:v>10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Sheet1!$B$15:$B$19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xVal>
          <c:yVal>
            <c:numRef>
              <c:f>Sheet1!$Q$15:$Q$19</c:f>
              <c:numCache>
                <c:formatCode>General</c:formatCode>
                <c:ptCount val="5"/>
                <c:pt idx="0">
                  <c:v>2.5165608431807769</c:v>
                </c:pt>
                <c:pt idx="1">
                  <c:v>2.4826853556271122</c:v>
                </c:pt>
                <c:pt idx="2">
                  <c:v>2.6661981011775358</c:v>
                </c:pt>
                <c:pt idx="3">
                  <c:v>0.66838980739435161</c:v>
                </c:pt>
                <c:pt idx="4">
                  <c:v>2.5711630970096997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55-7F46-B8D6-5A44187B4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Carrier Conc. (1E13 cm^-2)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Alumina</a:t>
            </a:r>
            <a:r>
              <a:rPr lang="en-US" altLang="ko-KR" baseline="0"/>
              <a:t> thickness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'Oxidized Al thicknes'!$A$3</c:f>
              <c:strCache>
                <c:ptCount val="1"/>
                <c:pt idx="0">
                  <c:v>After Oxidized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'Oxidized Al thicknes'!$B$1:$I$1</c:f>
              <c:numCache>
                <c:formatCode>General</c:formatCode>
                <c:ptCount val="8"/>
                <c:pt idx="0">
                  <c:v>0.5</c:v>
                </c:pt>
                <c:pt idx="2">
                  <c:v>1</c:v>
                </c:pt>
                <c:pt idx="4">
                  <c:v>1.5</c:v>
                </c:pt>
                <c:pt idx="6">
                  <c:v>2</c:v>
                </c:pt>
              </c:numCache>
            </c:numRef>
          </c:cat>
          <c:val>
            <c:numRef>
              <c:f>'Oxidized Al thicknes'!$B$3:$I$3</c:f>
              <c:numCache>
                <c:formatCode>General</c:formatCode>
                <c:ptCount val="8"/>
                <c:pt idx="0">
                  <c:v>1.0095000000000001</c:v>
                </c:pt>
                <c:pt idx="2">
                  <c:v>1.772</c:v>
                </c:pt>
                <c:pt idx="4">
                  <c:v>2.6545000000000001</c:v>
                </c:pt>
                <c:pt idx="6">
                  <c:v>3.8064999999999998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4D-4B70-AD53-D90DC004F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27814304"/>
        <c:axId val="-1627813760"/>
      </c:lineChart>
      <c:catAx>
        <c:axId val="-1627814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Seed</a:t>
                </a:r>
                <a:r>
                  <a:rPr lang="en-US" altLang="ko-KR" baseline="0"/>
                  <a:t> layer thickness (nm)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27813760"/>
        <c:crosses val="autoZero"/>
        <c:auto val="1"/>
        <c:lblAlgn val="ctr"/>
        <c:lblOffset val="100"/>
        <c:noMultiLvlLbl val="0"/>
      </c:catAx>
      <c:valAx>
        <c:axId val="-162781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Alumina</a:t>
                </a:r>
                <a:r>
                  <a:rPr lang="en-US" altLang="ko-KR" baseline="0"/>
                  <a:t> thickness (nm)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2781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Small scan</a:t>
            </a:r>
            <a:r>
              <a:rPr lang="en-US" altLang="ko-KR" baseline="0"/>
              <a:t> area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'MoS2 roughness'!$A$3:$A$7</c:f>
              <c:strCache>
                <c:ptCount val="5"/>
                <c:pt idx="0">
                  <c:v>0nm</c:v>
                </c:pt>
                <c:pt idx="1">
                  <c:v>0.5nm</c:v>
                </c:pt>
                <c:pt idx="2">
                  <c:v>1nm</c:v>
                </c:pt>
                <c:pt idx="3">
                  <c:v>1.5nm</c:v>
                </c:pt>
                <c:pt idx="4">
                  <c:v>2nm</c:v>
                </c:pt>
              </c:strCache>
            </c:strRef>
          </c:cat>
          <c:val>
            <c:numRef>
              <c:f>'MoS2 roughness'!$I$3:$I$7</c:f>
              <c:numCache>
                <c:formatCode>General</c:formatCode>
                <c:ptCount val="5"/>
                <c:pt idx="0">
                  <c:v>0.2</c:v>
                </c:pt>
                <c:pt idx="1">
                  <c:v>0.18333333333333335</c:v>
                </c:pt>
                <c:pt idx="2">
                  <c:v>0.70500000000000007</c:v>
                </c:pt>
                <c:pt idx="3">
                  <c:v>0.48</c:v>
                </c:pt>
                <c:pt idx="4">
                  <c:v>0.67899999999999994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8-4A5E-AE42-07B046AB4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03832784"/>
        <c:axId val="-303833872"/>
      </c:lineChart>
      <c:catAx>
        <c:axId val="-303832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833872"/>
        <c:crosses val="autoZero"/>
        <c:auto val="1"/>
        <c:lblAlgn val="ctr"/>
        <c:lblOffset val="100"/>
        <c:noMultiLvlLbl val="0"/>
      </c:catAx>
      <c:valAx>
        <c:axId val="-30383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Roughness</a:t>
                </a:r>
                <a:r>
                  <a:rPr lang="en-US" baseline="0"/>
                  <a:t> (nm)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83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</a:t>
            </a:r>
            <a:r>
              <a:rPr lang="en-US" baseline="0"/>
              <a:t> </a:t>
            </a:r>
            <a:r>
              <a:rPr lang="en-US"/>
              <a:t>Measured</a:t>
            </a:r>
            <a:r>
              <a:rPr lang="en-US" baseline="0"/>
              <a:t> vs. Target </a:t>
            </a:r>
            <a:r>
              <a:rPr lang="en-US"/>
              <a:t>Seed Layer Thickness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Sheet1!$B$10:$B$14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xVal>
          <c:yVal>
            <c:numRef>
              <c:f>Sheet1!$E$10:$E$14</c:f>
              <c:numCache>
                <c:formatCode>General</c:formatCode>
                <c:ptCount val="5"/>
                <c:pt idx="0">
                  <c:v>0</c:v>
                </c:pt>
                <c:pt idx="1">
                  <c:v>1.2270000000000001</c:v>
                </c:pt>
                <c:pt idx="2">
                  <c:v>2.3610000000000002</c:v>
                </c:pt>
                <c:pt idx="3">
                  <c:v>3.4750000000000001</c:v>
                </c:pt>
                <c:pt idx="4">
                  <c:v>4.327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6AC-9841-96D5-427C3742E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5971679"/>
        <c:axId val="1206060111"/>
      </c:scatterChart>
      <c:valAx>
        <c:axId val="1205971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</a:t>
                </a:r>
                <a:r>
                  <a:rPr lang="en-US" baseline="0"/>
                  <a:t> Thickness (nm)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060111"/>
        <c:crosses val="autoZero"/>
        <c:crossBetween val="midCat"/>
      </c:valAx>
      <c:valAx>
        <c:axId val="1206060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Measured Thickness (nm)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9716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MOS: </a:t>
            </a:r>
            <a:r>
              <a:rPr lang="en-US" sz="1400" b="0" i="0" u="none" strike="noStrike" baseline="0">
                <a:effectLst/>
              </a:rPr>
              <a:t>Measured vs. Target Seed Layer Thickness</a:t>
            </a:r>
            <a:r>
              <a:rPr lang="en-US" sz="1400" b="0" i="0" u="none" strike="noStrike" baseline="0"/>
              <a:t> 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(Sheet1!$B$2:$B$9,Sheet1!$B$10,Sheet1!$B$15)</c:f>
              <c:numCache>
                <c:formatCode>General</c:formatCode>
                <c:ptCount val="1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0.5</c:v>
                </c:pt>
                <c:pt idx="5">
                  <c:v>1</c:v>
                </c:pt>
                <c:pt idx="6">
                  <c:v>1.5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</c:numCache>
            </c:numRef>
          </c:xVal>
          <c:yVal>
            <c:numRef>
              <c:f>(Sheet1!$E$2:$E$9,Sheet1!$E$10,Sheet1!$E$15)</c:f>
              <c:numCache>
                <c:formatCode>General</c:formatCode>
                <c:ptCount val="10"/>
                <c:pt idx="0">
                  <c:v>1</c:v>
                </c:pt>
                <c:pt idx="1">
                  <c:v>1.76</c:v>
                </c:pt>
                <c:pt idx="2">
                  <c:v>2.72</c:v>
                </c:pt>
                <c:pt idx="3">
                  <c:v>3.75</c:v>
                </c:pt>
                <c:pt idx="4">
                  <c:v>1.02</c:v>
                </c:pt>
                <c:pt idx="5">
                  <c:v>1.79</c:v>
                </c:pt>
                <c:pt idx="6">
                  <c:v>2.59</c:v>
                </c:pt>
                <c:pt idx="7">
                  <c:v>3.87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30E-AF4B-B4FE-95691F7BD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805791"/>
        <c:axId val="1258807423"/>
      </c:scatterChart>
      <c:valAx>
        <c:axId val="1258805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807423"/>
        <c:crosses val="autoZero"/>
        <c:crossBetween val="midCat"/>
      </c:valAx>
      <c:valAx>
        <c:axId val="125880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Measured Thickness</a:t>
                </a:r>
                <a:r>
                  <a:rPr lang="en-US" baseline="0"/>
                  <a:t> (nm)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805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ALD</a:t>
            </a:r>
            <a:r>
              <a:rPr lang="en-US" baseline="0"/>
              <a:t> Thickness vs. Cycles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Sheet1!$D$2:$D$20</c:f>
              <c:numCache>
                <c:formatCode>General</c:formatCode>
                <c:ptCount val="19"/>
                <c:pt idx="0">
                  <c:v>40</c:v>
                </c:pt>
                <c:pt idx="1">
                  <c:v>33</c:v>
                </c:pt>
                <c:pt idx="2">
                  <c:v>23</c:v>
                </c:pt>
                <c:pt idx="3">
                  <c:v>60</c:v>
                </c:pt>
                <c:pt idx="4">
                  <c:v>90</c:v>
                </c:pt>
                <c:pt idx="5">
                  <c:v>83</c:v>
                </c:pt>
                <c:pt idx="6">
                  <c:v>75</c:v>
                </c:pt>
                <c:pt idx="7">
                  <c:v>62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0</c:v>
                </c:pt>
              </c:numCache>
            </c:numRef>
          </c:xVal>
          <c:yVal>
            <c:numRef>
              <c:f>Sheet1!$G$2:$G$20</c:f>
              <c:numCache>
                <c:formatCode>General</c:formatCode>
                <c:ptCount val="19"/>
                <c:pt idx="0">
                  <c:v>3.9459999999999997</c:v>
                </c:pt>
                <c:pt idx="1">
                  <c:v>3.1130000000000004</c:v>
                </c:pt>
                <c:pt idx="2">
                  <c:v>2.1</c:v>
                </c:pt>
                <c:pt idx="3">
                  <c:v>5.9809999999999999</c:v>
                </c:pt>
                <c:pt idx="4">
                  <c:v>8.6620000000000008</c:v>
                </c:pt>
                <c:pt idx="5">
                  <c:v>7.9319999999999995</c:v>
                </c:pt>
                <c:pt idx="6">
                  <c:v>6.8320000000000007</c:v>
                </c:pt>
                <c:pt idx="7">
                  <c:v>5.86</c:v>
                </c:pt>
                <c:pt idx="8">
                  <c:v>4.6109999999999998</c:v>
                </c:pt>
                <c:pt idx="9">
                  <c:v>4.2769999999999992</c:v>
                </c:pt>
                <c:pt idx="10">
                  <c:v>4.1429999999999989</c:v>
                </c:pt>
                <c:pt idx="11">
                  <c:v>3.9949999999999997</c:v>
                </c:pt>
                <c:pt idx="12">
                  <c:v>4.6330000000000009</c:v>
                </c:pt>
                <c:pt idx="13">
                  <c:v>10.917999999999999</c:v>
                </c:pt>
                <c:pt idx="14">
                  <c:v>9.4059999999999988</c:v>
                </c:pt>
                <c:pt idx="15">
                  <c:v>9.2949999999999999</c:v>
                </c:pt>
                <c:pt idx="16">
                  <c:v>9.7309999999999999</c:v>
                </c:pt>
                <c:pt idx="17">
                  <c:v>9.6180000000000003</c:v>
                </c:pt>
                <c:pt idx="1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82-0842-9199-97E15A9890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663983"/>
        <c:axId val="1258827343"/>
      </c:scatterChart>
      <c:valAx>
        <c:axId val="1258663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Cycles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827343"/>
        <c:crosses val="autoZero"/>
        <c:crossBetween val="midCat"/>
      </c:valAx>
      <c:valAx>
        <c:axId val="125882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Measured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663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</a:t>
            </a:r>
            <a:r>
              <a:rPr lang="en-US" baseline="0"/>
              <a:t> Breakdown Voltage vs. Measured ALD Thickness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7647005940010266"/>
                  <c:y val="-5.502116102890453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Sheet1!$I$3:$I$9</c:f>
                <c:numCache>
                  <c:formatCode>General</c:formatCode>
                  <c:ptCount val="7"/>
                  <c:pt idx="0">
                    <c:v>1.1324888231591901</c:v>
                  </c:pt>
                  <c:pt idx="1">
                    <c:v>0.58429068617408397</c:v>
                  </c:pt>
                  <c:pt idx="2">
                    <c:v>1.06203120531759</c:v>
                  </c:pt>
                  <c:pt idx="3">
                    <c:v>0.81903175903661596</c:v>
                  </c:pt>
                  <c:pt idx="4">
                    <c:v>4.6198910699517599</c:v>
                  </c:pt>
                  <c:pt idx="5">
                    <c:v>1.56386427818393</c:v>
                  </c:pt>
                  <c:pt idx="6">
                    <c:v>1.3599257379523999</c:v>
                  </c:pt>
                </c:numCache>
              </c:numRef>
            </c:plus>
            <c:minus>
              <c:numRef>
                <c:f>Sheet1!$I$3:$I$9</c:f>
                <c:numCache>
                  <c:formatCode>General</c:formatCode>
                  <c:ptCount val="7"/>
                  <c:pt idx="0">
                    <c:v>1.1324888231591901</c:v>
                  </c:pt>
                  <c:pt idx="1">
                    <c:v>0.58429068617408397</c:v>
                  </c:pt>
                  <c:pt idx="2">
                    <c:v>1.06203120531759</c:v>
                  </c:pt>
                  <c:pt idx="3">
                    <c:v>0.81903175903661596</c:v>
                  </c:pt>
                  <c:pt idx="4">
                    <c:v>4.6198910699517599</c:v>
                  </c:pt>
                  <c:pt idx="5">
                    <c:v>1.56386427818393</c:v>
                  </c:pt>
                  <c:pt idx="6">
                    <c:v>1.3599257379523999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Sheet1!$G$11:$G$19</c:f>
              <c:numCache>
                <c:formatCode>General</c:formatCode>
                <c:ptCount val="9"/>
                <c:pt idx="0">
                  <c:v>4.2769999999999992</c:v>
                </c:pt>
                <c:pt idx="1">
                  <c:v>4.1429999999999989</c:v>
                </c:pt>
                <c:pt idx="2">
                  <c:v>3.9949999999999997</c:v>
                </c:pt>
                <c:pt idx="3">
                  <c:v>4.6330000000000009</c:v>
                </c:pt>
                <c:pt idx="4">
                  <c:v>10.917999999999999</c:v>
                </c:pt>
                <c:pt idx="5">
                  <c:v>9.4059999999999988</c:v>
                </c:pt>
                <c:pt idx="6">
                  <c:v>9.2949999999999999</c:v>
                </c:pt>
                <c:pt idx="7">
                  <c:v>9.7309999999999999</c:v>
                </c:pt>
                <c:pt idx="8">
                  <c:v>9.6180000000000003</c:v>
                </c:pt>
              </c:numCache>
            </c:numRef>
          </c:xVal>
          <c:yVal>
            <c:numRef>
              <c:f>Sheet1!$H$11:$H$19</c:f>
              <c:numCache>
                <c:formatCode>General</c:formatCode>
                <c:ptCount val="9"/>
                <c:pt idx="0">
                  <c:v>4.93779064225353</c:v>
                </c:pt>
                <c:pt idx="1">
                  <c:v>5.4477475116603298</c:v>
                </c:pt>
                <c:pt idx="2">
                  <c:v>4.4085418318969403</c:v>
                </c:pt>
                <c:pt idx="3">
                  <c:v>5.7626072813353604</c:v>
                </c:pt>
                <c:pt idx="4">
                  <c:v>8.3614539580150797</c:v>
                </c:pt>
                <c:pt idx="5">
                  <c:v>9.0079538004313608</c:v>
                </c:pt>
                <c:pt idx="6">
                  <c:v>9.68799500227286</c:v>
                </c:pt>
                <c:pt idx="7">
                  <c:v>9.2078443718686191</c:v>
                </c:pt>
                <c:pt idx="8">
                  <c:v>8.8865879840124808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249-5849-BEF3-91D4C58D6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5972351"/>
        <c:axId val="1245685583"/>
      </c:scatterChart>
      <c:valAx>
        <c:axId val="1205972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Measured ALD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685583"/>
        <c:crosses val="autoZero"/>
        <c:crossBetween val="midCat"/>
      </c:valAx>
      <c:valAx>
        <c:axId val="1245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Breakdown</a:t>
                </a:r>
                <a:r>
                  <a:rPr lang="en-US" baseline="0"/>
                  <a:t> Voltage (V)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9723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MOS:</a:t>
            </a:r>
            <a:r>
              <a:rPr lang="en-US" baseline="0"/>
              <a:t> Breakdown Voltage vs. Measured ALD Thickness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4716631642909587"/>
                  <c:y val="-0.1704804578985637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Sheet1!$I$3:$I$9</c:f>
                <c:numCache>
                  <c:formatCode>General</c:formatCode>
                  <c:ptCount val="7"/>
                  <c:pt idx="0">
                    <c:v>1.1324888231591901</c:v>
                  </c:pt>
                  <c:pt idx="1">
                    <c:v>0.58429068617408397</c:v>
                  </c:pt>
                  <c:pt idx="2">
                    <c:v>1.06203120531759</c:v>
                  </c:pt>
                  <c:pt idx="3">
                    <c:v>0.81903175903661596</c:v>
                  </c:pt>
                  <c:pt idx="4">
                    <c:v>4.6198910699517599</c:v>
                  </c:pt>
                  <c:pt idx="5">
                    <c:v>1.56386427818393</c:v>
                  </c:pt>
                  <c:pt idx="6">
                    <c:v>1.3599257379523999</c:v>
                  </c:pt>
                </c:numCache>
              </c:numRef>
            </c:plus>
            <c:minus>
              <c:numRef>
                <c:f>Sheet1!$I$3:$I$9</c:f>
                <c:numCache>
                  <c:formatCode>General</c:formatCode>
                  <c:ptCount val="7"/>
                  <c:pt idx="0">
                    <c:v>1.1324888231591901</c:v>
                  </c:pt>
                  <c:pt idx="1">
                    <c:v>0.58429068617408397</c:v>
                  </c:pt>
                  <c:pt idx="2">
                    <c:v>1.06203120531759</c:v>
                  </c:pt>
                  <c:pt idx="3">
                    <c:v>0.81903175903661596</c:v>
                  </c:pt>
                  <c:pt idx="4">
                    <c:v>4.6198910699517599</c:v>
                  </c:pt>
                  <c:pt idx="5">
                    <c:v>1.56386427818393</c:v>
                  </c:pt>
                  <c:pt idx="6">
                    <c:v>1.3599257379523999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Sheet1!$G$3:$G$9</c:f>
              <c:numCache>
                <c:formatCode>General</c:formatCode>
                <c:ptCount val="7"/>
                <c:pt idx="0">
                  <c:v>3.1130000000000004</c:v>
                </c:pt>
                <c:pt idx="1">
                  <c:v>2.1</c:v>
                </c:pt>
                <c:pt idx="2">
                  <c:v>5.9809999999999999</c:v>
                </c:pt>
                <c:pt idx="3">
                  <c:v>8.6620000000000008</c:v>
                </c:pt>
                <c:pt idx="4">
                  <c:v>7.9319999999999995</c:v>
                </c:pt>
                <c:pt idx="5">
                  <c:v>6.8320000000000007</c:v>
                </c:pt>
                <c:pt idx="6">
                  <c:v>5.86</c:v>
                </c:pt>
              </c:numCache>
            </c:numRef>
          </c:xVal>
          <c:yVal>
            <c:numRef>
              <c:f>Sheet1!$H$3:$H$9</c:f>
              <c:numCache>
                <c:formatCode>General</c:formatCode>
                <c:ptCount val="7"/>
                <c:pt idx="0">
                  <c:v>19.8466204307068</c:v>
                </c:pt>
                <c:pt idx="1">
                  <c:v>11.9003507520237</c:v>
                </c:pt>
                <c:pt idx="2">
                  <c:v>13.411045629060601</c:v>
                </c:pt>
                <c:pt idx="3">
                  <c:v>15.391363699484801</c:v>
                </c:pt>
                <c:pt idx="4">
                  <c:v>30.896054493095001</c:v>
                </c:pt>
                <c:pt idx="5">
                  <c:v>20.0065846805973</c:v>
                </c:pt>
                <c:pt idx="6">
                  <c:v>14.8114205026374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B62-2840-BDE8-119327FA9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5972351"/>
        <c:axId val="1245685583"/>
      </c:scatterChart>
      <c:valAx>
        <c:axId val="1205972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Measured ALD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685583"/>
        <c:crosses val="autoZero"/>
        <c:crossBetween val="midCat"/>
      </c:valAx>
      <c:valAx>
        <c:axId val="1245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Breakdown</a:t>
                </a:r>
                <a:r>
                  <a:rPr lang="en-US" baseline="0"/>
                  <a:t> Voltage (V)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9723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0"/>
              <a:t>MIM:</a:t>
            </a:r>
            <a:r>
              <a:rPr lang="en-US" i="0" baseline="0"/>
              <a:t> </a:t>
            </a:r>
            <a:r>
              <a:rPr lang="en-US"/>
              <a:t>Capacitance vs. Final</a:t>
            </a:r>
            <a:r>
              <a:rPr lang="en-US" baseline="0"/>
              <a:t> Thickness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Sheet1!$M$11:$M$19</c:f>
                <c:numCache>
                  <c:formatCode>General</c:formatCode>
                  <c:ptCount val="9"/>
                  <c:pt idx="0">
                    <c:v>6.9879372254383603E-13</c:v>
                  </c:pt>
                  <c:pt idx="1">
                    <c:v>9.7356417568711305E-14</c:v>
                  </c:pt>
                  <c:pt idx="2">
                    <c:v>4.8742201655467296E-13</c:v>
                  </c:pt>
                  <c:pt idx="3">
                    <c:v>8.2182290603808605E-13</c:v>
                  </c:pt>
                  <c:pt idx="4">
                    <c:v>1.0040997073110899E-12</c:v>
                  </c:pt>
                  <c:pt idx="5">
                    <c:v>5.5194343510503802E-13</c:v>
                  </c:pt>
                  <c:pt idx="6">
                    <c:v>4.9542776129994103E-13</c:v>
                  </c:pt>
                  <c:pt idx="7">
                    <c:v>3.8936189107592799E-13</c:v>
                  </c:pt>
                  <c:pt idx="8">
                    <c:v>4.2020418317237098E-13</c:v>
                  </c:pt>
                </c:numCache>
              </c:numRef>
            </c:plus>
            <c:minus>
              <c:numRef>
                <c:f>Sheet1!$M$11:$M$19</c:f>
                <c:numCache>
                  <c:formatCode>General</c:formatCode>
                  <c:ptCount val="9"/>
                  <c:pt idx="0">
                    <c:v>6.9879372254383603E-13</c:v>
                  </c:pt>
                  <c:pt idx="1">
                    <c:v>9.7356417568711305E-14</c:v>
                  </c:pt>
                  <c:pt idx="2">
                    <c:v>4.8742201655467296E-13</c:v>
                  </c:pt>
                  <c:pt idx="3">
                    <c:v>8.2182290603808605E-13</c:v>
                  </c:pt>
                  <c:pt idx="4">
                    <c:v>1.0040997073110899E-12</c:v>
                  </c:pt>
                  <c:pt idx="5">
                    <c:v>5.5194343510503802E-13</c:v>
                  </c:pt>
                  <c:pt idx="6">
                    <c:v>4.9542776129994103E-13</c:v>
                  </c:pt>
                  <c:pt idx="7">
                    <c:v>3.8936189107592799E-13</c:v>
                  </c:pt>
                  <c:pt idx="8">
                    <c:v>4.2020418317237098E-13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Sheet1!$F$11:$F$19</c:f>
              <c:numCache>
                <c:formatCode>General</c:formatCode>
                <c:ptCount val="9"/>
                <c:pt idx="0">
                  <c:v>5.5039999999999996</c:v>
                </c:pt>
                <c:pt idx="1">
                  <c:v>6.5039999999999996</c:v>
                </c:pt>
                <c:pt idx="2">
                  <c:v>7.47</c:v>
                </c:pt>
                <c:pt idx="3">
                  <c:v>8.9600000000000009</c:v>
                </c:pt>
                <c:pt idx="4">
                  <c:v>10.917999999999999</c:v>
                </c:pt>
                <c:pt idx="5">
                  <c:v>10.632999999999999</c:v>
                </c:pt>
                <c:pt idx="6">
                  <c:v>11.656000000000001</c:v>
                </c:pt>
                <c:pt idx="7">
                  <c:v>13.206</c:v>
                </c:pt>
                <c:pt idx="8">
                  <c:v>13.945</c:v>
                </c:pt>
              </c:numCache>
            </c:numRef>
          </c:xVal>
          <c:yVal>
            <c:numRef>
              <c:f>Sheet1!$L$11:$L$19</c:f>
              <c:numCache>
                <c:formatCode>0.00E+00</c:formatCode>
                <c:ptCount val="9"/>
                <c:pt idx="0">
                  <c:v>2.2253000000000001E-10</c:v>
                </c:pt>
                <c:pt idx="1">
                  <c:v>2.0093633333333301E-10</c:v>
                </c:pt>
                <c:pt idx="2">
                  <c:v>1.9192833333333299E-10</c:v>
                </c:pt>
                <c:pt idx="3">
                  <c:v>2.3502866666666601E-10</c:v>
                </c:pt>
                <c:pt idx="4">
                  <c:v>1.51490666666666E-10</c:v>
                </c:pt>
                <c:pt idx="5">
                  <c:v>1.3872533333333299E-10</c:v>
                </c:pt>
                <c:pt idx="6">
                  <c:v>1.3852199999999999E-10</c:v>
                </c:pt>
                <c:pt idx="7">
                  <c:v>3.6536933333333299E-11</c:v>
                </c:pt>
                <c:pt idx="8">
                  <c:v>1.4563133333333301E-10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0-4D49-AA8B-64BD8A4B3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9167055"/>
        <c:axId val="1263366623"/>
      </c:scatterChart>
      <c:valAx>
        <c:axId val="1259167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366623"/>
        <c:crosses val="autoZero"/>
        <c:crossBetween val="midCat"/>
      </c:valAx>
      <c:valAx>
        <c:axId val="126336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Capacitance (F)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167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0"/>
              <a:t>MOS:</a:t>
            </a:r>
            <a:r>
              <a:rPr lang="en-US" i="0" baseline="0"/>
              <a:t> </a:t>
            </a:r>
            <a:r>
              <a:rPr lang="en-US"/>
              <a:t>Capacitance vs. Final</a:t>
            </a:r>
            <a:r>
              <a:rPr lang="en-US" baseline="0"/>
              <a:t> Thickness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Sheet1!$M$3:$M$9</c:f>
                <c:numCache>
                  <c:formatCode>General</c:formatCode>
                  <c:ptCount val="7"/>
                  <c:pt idx="0">
                    <c:v>7.8639981349607304E-13</c:v>
                  </c:pt>
                  <c:pt idx="1">
                    <c:v>1.53830285948508E-12</c:v>
                  </c:pt>
                  <c:pt idx="2">
                    <c:v>4.44511217206298E-13</c:v>
                  </c:pt>
                  <c:pt idx="3">
                    <c:v>1.9875000000000002E-12</c:v>
                  </c:pt>
                  <c:pt idx="4">
                    <c:v>4.3768323888401297E-12</c:v>
                  </c:pt>
                  <c:pt idx="5">
                    <c:v>1.0337808708275E-12</c:v>
                  </c:pt>
                  <c:pt idx="6">
                    <c:v>1.07033027093924E-12</c:v>
                  </c:pt>
                </c:numCache>
              </c:numRef>
            </c:plus>
            <c:minus>
              <c:numRef>
                <c:f>Sheet1!$M$3:$M$9</c:f>
                <c:numCache>
                  <c:formatCode>General</c:formatCode>
                  <c:ptCount val="7"/>
                  <c:pt idx="0">
                    <c:v>7.8639981349607304E-13</c:v>
                  </c:pt>
                  <c:pt idx="1">
                    <c:v>1.53830285948508E-12</c:v>
                  </c:pt>
                  <c:pt idx="2">
                    <c:v>4.44511217206298E-13</c:v>
                  </c:pt>
                  <c:pt idx="3">
                    <c:v>1.9875000000000002E-12</c:v>
                  </c:pt>
                  <c:pt idx="4">
                    <c:v>4.3768323888401297E-12</c:v>
                  </c:pt>
                  <c:pt idx="5">
                    <c:v>1.0337808708275E-12</c:v>
                  </c:pt>
                  <c:pt idx="6">
                    <c:v>1.07033027093924E-12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Sheet1!$F$3:$F$9</c:f>
              <c:numCache>
                <c:formatCode>General</c:formatCode>
                <c:ptCount val="7"/>
                <c:pt idx="0">
                  <c:v>4.8730000000000002</c:v>
                </c:pt>
                <c:pt idx="1">
                  <c:v>4.82</c:v>
                </c:pt>
                <c:pt idx="2">
                  <c:v>9.7309999999999999</c:v>
                </c:pt>
                <c:pt idx="3">
                  <c:v>9.6820000000000004</c:v>
                </c:pt>
                <c:pt idx="4">
                  <c:v>9.7219999999999995</c:v>
                </c:pt>
                <c:pt idx="5">
                  <c:v>9.4220000000000006</c:v>
                </c:pt>
                <c:pt idx="6">
                  <c:v>9.73</c:v>
                </c:pt>
              </c:numCache>
            </c:numRef>
          </c:xVal>
          <c:yVal>
            <c:numRef>
              <c:f>Sheet1!$L$3:$L$9</c:f>
              <c:numCache>
                <c:formatCode>0.00E+00</c:formatCode>
                <c:ptCount val="7"/>
                <c:pt idx="0">
                  <c:v>1.05215E-10</c:v>
                </c:pt>
                <c:pt idx="1">
                  <c:v>3.9824975000000002E-10</c:v>
                </c:pt>
                <c:pt idx="2">
                  <c:v>1.98078666666666E-10</c:v>
                </c:pt>
                <c:pt idx="3">
                  <c:v>2.0645750000000001E-10</c:v>
                </c:pt>
                <c:pt idx="4">
                  <c:v>1.7361479999999999E-10</c:v>
                </c:pt>
                <c:pt idx="5">
                  <c:v>2.12437333333333E-10</c:v>
                </c:pt>
                <c:pt idx="6">
                  <c:v>2.2990133333333299E-10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4F-2147-BDC6-AEBCA34D1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9167055"/>
        <c:axId val="1263366623"/>
      </c:scatterChart>
      <c:valAx>
        <c:axId val="1259167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Final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366623"/>
        <c:crosses val="autoZero"/>
        <c:crossBetween val="midCat"/>
      </c:valAx>
      <c:valAx>
        <c:axId val="126336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Capacitance (F)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167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 Breakdown</a:t>
            </a:r>
            <a:r>
              <a:rPr lang="en-US" baseline="0"/>
              <a:t> Voltage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Sheet1!$B$6:$B$9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Sheet1!$P$6:$P$9</c:f>
              <c:numCache>
                <c:formatCode>General</c:formatCode>
                <c:ptCount val="4"/>
                <c:pt idx="0">
                  <c:v>15.896884630742409</c:v>
                </c:pt>
                <c:pt idx="1">
                  <c:v>31.779525296333059</c:v>
                </c:pt>
                <c:pt idx="2">
                  <c:v>21.233904352151661</c:v>
                </c:pt>
                <c:pt idx="3">
                  <c:v>15.222426004766083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83-1347-BA57-B7624A852071}"/>
            </c:ext>
          </c:extLst>
        </c:ser>
        <c:ser>
          <c:idx val="0"/>
          <c:order val="1"/>
          <c:tx>
            <c:v>10 nm ALD Layer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Sheet1!$B$3:$B$5</c:f>
              <c:numCache>
                <c:formatCode>General</c:formatCode>
                <c:ptCount val="3"/>
                <c:pt idx="0">
                  <c:v>1</c:v>
                </c:pt>
                <c:pt idx="1">
                  <c:v>1.5</c:v>
                </c:pt>
                <c:pt idx="2">
                  <c:v>2</c:v>
                </c:pt>
              </c:numCache>
            </c:numRef>
          </c:xVal>
          <c:yVal>
            <c:numRef>
              <c:f>Sheet1!$P$3:$P$5</c:f>
              <c:numCache>
                <c:formatCode>General</c:formatCode>
                <c:ptCount val="3"/>
                <c:pt idx="0">
                  <c:v>40.727725078405086</c:v>
                </c:pt>
                <c:pt idx="1">
                  <c:v>24.689524381791905</c:v>
                </c:pt>
                <c:pt idx="2">
                  <c:v>13.781775386970097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83-1347-BA57-B7624A8520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Breakdown Voltage (MV/cm)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F966C-9F22-475F-AAAA-05B796271DA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DF41-0DC9-4271-81AB-15851165E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6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6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0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8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8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8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0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5FCB1E-9FBE-4821-9CA6-FDB41D7E3EF9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36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6596" y="758952"/>
            <a:ext cx="10569084" cy="3566160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ALD Process for Top-Gating 2D Materials</a:t>
            </a:r>
            <a:br>
              <a:rPr lang="en-US" altLang="ko-KR" sz="6000" dirty="0"/>
            </a:br>
            <a:r>
              <a:rPr lang="en-US" altLang="ko-KR" sz="3200" dirty="0">
                <a:solidFill>
                  <a:srgbClr val="FF0000"/>
                </a:solidFill>
              </a:rPr>
              <a:t>ENGR241 Autumn		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Akash Levy, Jung-Soo Ko</a:t>
            </a:r>
          </a:p>
          <a:p>
            <a:r>
              <a:rPr lang="en-US" altLang="ko-KR" dirty="0"/>
              <a:t>Mentors: J. Provine, Michelle Rincon, </a:t>
            </a:r>
            <a:r>
              <a:rPr lang="en-US" altLang="ko-KR"/>
              <a:t>Vijay Narasimhan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883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0812-B611-E44F-9788-C3BA4F8C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MIM: C-V Curve Example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1E4133E6-09FD-7A4C-96A1-759433E870D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75F25A1-F6E1-9041-982A-A0CB93A113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Capacitance is roughly constant</a:t>
                </a:r>
              </a:p>
              <a:p>
                <a:r>
                  <a:rPr lang="en-US" dirty="0"/>
                  <a:t>No depletion/inversion effects seen really</a:t>
                </a:r>
              </a:p>
              <a:p>
                <a:r>
                  <a:rPr lang="en-US" dirty="0"/>
                  <a:t>This is probably because the Si substrate is highly-doped and thus behaves almost metallically</a:t>
                </a:r>
              </a:p>
              <a:p>
                <a:r>
                  <a:rPr lang="en-US" dirty="0"/>
                  <a:t>Parallel plate capacitor approximation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=1.53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Area of MIM structure: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(100 </m:t>
                        </m:r>
                        <m:r>
                          <m:rPr>
                            <m:sty m:val="p"/>
                          </m:rPr>
                          <a:rPr lang="el-GR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=31416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Woollam measured thickness: 10.9 nm</a:t>
                </a:r>
              </a:p>
              <a:p>
                <a:r>
                  <a:rPr lang="en-US" dirty="0"/>
                  <a:t>Expected k: 7.8 – 11.1</a:t>
                </a:r>
              </a:p>
              <a:p>
                <a:r>
                  <a:rPr lang="en-US" dirty="0"/>
                  <a:t>Fitted k: 6</a:t>
                </a:r>
              </a:p>
              <a:p>
                <a:r>
                  <a:rPr lang="en-US" dirty="0"/>
                  <a:t>Fitted oxide thickness with k=7.8: 14.18 nm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75F25A1-F6E1-9041-982A-A0CB93A11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69" t="-1970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07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CF34-0199-E148-90CE-FE9C532E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MOS: C-V Curve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229955-A9DC-CC4B-889F-7DF0AB136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B88053-9955-8C4C-A2C2-3FA98566DE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2FCB14-B034-E943-9A74-3C27B0B62FAD}"/>
              </a:ext>
            </a:extLst>
          </p:cNvPr>
          <p:cNvCxnSpPr/>
          <p:nvPr/>
        </p:nvCxnSpPr>
        <p:spPr>
          <a:xfrm>
            <a:off x="1786597" y="2588455"/>
            <a:ext cx="0" cy="2912013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6E5487-A0CA-E24E-ACF6-D97AB99838A9}"/>
              </a:ext>
            </a:extLst>
          </p:cNvPr>
          <p:cNvCxnSpPr/>
          <p:nvPr/>
        </p:nvCxnSpPr>
        <p:spPr>
          <a:xfrm>
            <a:off x="4403188" y="2504049"/>
            <a:ext cx="0" cy="219456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E9172C-8404-3A42-B176-3D28452351D1}"/>
              </a:ext>
            </a:extLst>
          </p:cNvPr>
          <p:cNvSpPr txBox="1"/>
          <p:nvPr/>
        </p:nvSpPr>
        <p:spPr>
          <a:xfrm>
            <a:off x="709058" y="4909625"/>
            <a:ext cx="1077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Hi-Freq.:</a:t>
            </a:r>
          </a:p>
          <a:p>
            <a:r>
              <a:rPr lang="en-US" sz="1100" u="sng" dirty="0"/>
              <a:t>Deep Depletion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968E5-BFF2-9D48-959E-D99546BE1F6A}"/>
              </a:ext>
            </a:extLst>
          </p:cNvPr>
          <p:cNvSpPr txBox="1"/>
          <p:nvPr/>
        </p:nvSpPr>
        <p:spPr>
          <a:xfrm>
            <a:off x="737193" y="2592883"/>
            <a:ext cx="793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Low-Freq.:</a:t>
            </a:r>
          </a:p>
          <a:p>
            <a:r>
              <a:rPr lang="en-US" sz="1100" u="sng" dirty="0"/>
              <a:t>Inversion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8F1F5-9119-B346-A1C8-12031F01D18E}"/>
              </a:ext>
            </a:extLst>
          </p:cNvPr>
          <p:cNvSpPr txBox="1"/>
          <p:nvPr/>
        </p:nvSpPr>
        <p:spPr>
          <a:xfrm>
            <a:off x="2779843" y="3870488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Depletion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D5084-8F0F-F64C-8AA3-F1BF8550611F}"/>
              </a:ext>
            </a:extLst>
          </p:cNvPr>
          <p:cNvSpPr txBox="1"/>
          <p:nvPr/>
        </p:nvSpPr>
        <p:spPr>
          <a:xfrm>
            <a:off x="4403188" y="3872361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Accumulation</a:t>
            </a:r>
          </a:p>
        </p:txBody>
      </p:sp>
    </p:spTree>
    <p:extLst>
      <p:ext uri="{BB962C8B-B14F-4D97-AF65-F5344CB8AC3E}">
        <p14:creationId xmlns:p14="http://schemas.microsoft.com/office/powerpoint/2010/main" val="111685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8A68-02C5-FF4A-8344-D7F94C2B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MOS: C-V Curves</a:t>
            </a:r>
            <a:br>
              <a:rPr lang="en-US" dirty="0"/>
            </a:br>
            <a:r>
              <a:rPr lang="en-US" dirty="0"/>
              <a:t>(Possible Soft Breakdown)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78DE70-86CA-4A4E-8181-025878D3E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8F05142-AD55-334C-98C1-37855569C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24795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B5F9-73BA-E64B-AF9B-8CFD8FED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vs. Target</a:t>
            </a:r>
            <a:br>
              <a:rPr lang="en-US" dirty="0"/>
            </a:br>
            <a:r>
              <a:rPr lang="en-US" dirty="0"/>
              <a:t>Seed Layer Thickness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CE2799C-1413-4F4C-B7D5-C14EF15ED78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6963" y="1846263"/>
          <a:ext cx="493871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01FE74A-FA93-E54F-8868-93F8F87ADF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4196689"/>
              </p:ext>
            </p:extLst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02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A291A6-D0B2-B84B-AFA1-8C2AC3BF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 Thickness vs. Cycles (MOS/MIM)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C29B23-4310-7545-91AB-3EDCC01D8C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355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38DF-EDCA-5E4F-AD79-C1210C27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Abs. Breakdown Voltage vs. Thickness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2B6226-F442-8143-B684-2F0B89B737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65963418"/>
              </p:ext>
            </p:extLst>
          </p:nvPr>
        </p:nvGraphicFramePr>
        <p:xfrm>
          <a:off x="1096963" y="1846263"/>
          <a:ext cx="493871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42F4A83-D9D2-B647-B6A2-13FEBB12F5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8472302"/>
              </p:ext>
            </p:extLst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E19D13C-2067-0F4A-9EE1-6BE87DD2C474}"/>
              </a:ext>
            </a:extLst>
          </p:cNvPr>
          <p:cNvSpPr txBox="1"/>
          <p:nvPr/>
        </p:nvSpPr>
        <p:spPr>
          <a:xfrm>
            <a:off x="1951717" y="5868988"/>
            <a:ext cx="853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Breakdown voltage is defined as 1st intersection of I-V curve with 1mA current threshold </a:t>
            </a:r>
          </a:p>
        </p:txBody>
      </p:sp>
    </p:spTree>
    <p:extLst>
      <p:ext uri="{BB962C8B-B14F-4D97-AF65-F5344CB8AC3E}">
        <p14:creationId xmlns:p14="http://schemas.microsoft.com/office/powerpoint/2010/main" val="120053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AA68-5C8C-104C-B3C7-ADAABD01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 vs. Thickness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8FF366C-75E4-A043-8134-F078C14AEA7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6963" y="1846263"/>
          <a:ext cx="493871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300CBC-21F1-F741-BB8F-534E1A3552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D0CCC6-AE82-8F47-BC6C-6E99CEB41BAB}"/>
              </a:ext>
            </a:extLst>
          </p:cNvPr>
          <p:cNvSpPr txBox="1"/>
          <p:nvPr/>
        </p:nvSpPr>
        <p:spPr>
          <a:xfrm>
            <a:off x="2956094" y="5868988"/>
            <a:ext cx="652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Capacitance is extracted from low-frequency (1kHz) C-V curve @ 1V</a:t>
            </a:r>
          </a:p>
        </p:txBody>
      </p:sp>
    </p:spTree>
    <p:extLst>
      <p:ext uri="{BB962C8B-B14F-4D97-AF65-F5344CB8AC3E}">
        <p14:creationId xmlns:p14="http://schemas.microsoft.com/office/powerpoint/2010/main" val="286920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E4A6-81B8-684C-9BFE-536CACE1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Norm. Breakdown vs. Seed Thickness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FDE5D7C-DE64-7040-AFFD-2A4DFD4173F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6963" y="1846263"/>
          <a:ext cx="493871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D4CE659-3F05-8144-9BEC-6D7FAE41791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AD6CD79-7F51-1146-9A54-55143FB1DC90}"/>
              </a:ext>
            </a:extLst>
          </p:cNvPr>
          <p:cNvSpPr txBox="1"/>
          <p:nvPr/>
        </p:nvSpPr>
        <p:spPr>
          <a:xfrm>
            <a:off x="6035675" y="5692607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# of ALD cycles WAS dependent on seed</a:t>
            </a:r>
          </a:p>
          <a:p>
            <a:r>
              <a:rPr lang="en-US" dirty="0"/>
              <a:t>thickness here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A991F-13CE-2B48-87C7-8E30A6342FBF}"/>
              </a:ext>
            </a:extLst>
          </p:cNvPr>
          <p:cNvSpPr txBox="1"/>
          <p:nvPr/>
        </p:nvSpPr>
        <p:spPr>
          <a:xfrm>
            <a:off x="795356" y="5692607"/>
            <a:ext cx="493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# of ALD cycles was NOT dependent on seed thickness here </a:t>
            </a:r>
          </a:p>
        </p:txBody>
      </p:sp>
    </p:spTree>
    <p:extLst>
      <p:ext uri="{BB962C8B-B14F-4D97-AF65-F5344CB8AC3E}">
        <p14:creationId xmlns:p14="http://schemas.microsoft.com/office/powerpoint/2010/main" val="122635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4705-6A05-F743-A2D8-3F24E21D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Constant vs. Seed Thickness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76224B-E5DD-AE4C-89FA-CD4F2FD9DC1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CBA99D-3675-8F4A-AD3C-6DC62F7E48D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6963" y="1846263"/>
          <a:ext cx="493871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026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2728-9CA4-9A40-98D0-0539A0DF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Carrier Conc. vs. Seed Thickness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232064-B75B-3C42-9C58-36264A16989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6963" y="1846263"/>
          <a:ext cx="493871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B4305B3-F34C-5F44-A805-56DCD66A1E3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8238" y="1846263"/>
          <a:ext cx="4937125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8140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Recap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and full coverage of high-k gate dielectrics on MoS2</a:t>
            </a:r>
          </a:p>
          <a:p>
            <a:r>
              <a:rPr lang="en-US" altLang="ko-KR" dirty="0"/>
              <a:t>Essential for top-gated 2D device structure</a:t>
            </a:r>
          </a:p>
          <a:p>
            <a:r>
              <a:rPr lang="en-US" altLang="ko-KR" dirty="0"/>
              <a:t>No recipe exists in SNF for depositing high-k on 2D</a:t>
            </a:r>
          </a:p>
          <a:p>
            <a:pPr lvl="1"/>
            <a:r>
              <a:rPr lang="en-US" altLang="ko-KR" dirty="0"/>
              <a:t>Only alumina has been tried from ALD tool in Pop lab (not in SNF)</a:t>
            </a:r>
          </a:p>
          <a:p>
            <a:pPr lvl="1"/>
            <a:r>
              <a:rPr lang="en-US" altLang="ko-KR" dirty="0"/>
              <a:t>Seed layer thickness must be optimized</a:t>
            </a:r>
          </a:p>
          <a:p>
            <a:pPr lvl="1"/>
            <a:r>
              <a:rPr lang="en-US" altLang="ko-KR" dirty="0"/>
              <a:t>Film quality has not been characterized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Goal: Develop process flow for ALD top-gating on 2D for reliable and controlled growth of high-k materials. Will use MoS</a:t>
            </a:r>
            <a:r>
              <a:rPr lang="en-US" altLang="ko-KR" baseline="-25000" dirty="0"/>
              <a:t>2</a:t>
            </a:r>
            <a:r>
              <a:rPr lang="en-US" altLang="ko-KR" dirty="0"/>
              <a:t> as example 2D material.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9F0A145-02CC-5E45-97A0-BC46B8C4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478" r="38857" b="41499"/>
          <a:stretch/>
        </p:blipFill>
        <p:spPr>
          <a:xfrm>
            <a:off x="8190778" y="1955642"/>
            <a:ext cx="2903942" cy="1169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8B91F2-B7E3-48B0-819F-71D13EF8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8" y="3197152"/>
            <a:ext cx="3075749" cy="15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A0756-1360-B941-B322-F499CFA7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</a:t>
            </a:r>
            <a:r>
              <a:rPr lang="en-US" baseline="-25000" dirty="0"/>
              <a:t>2</a:t>
            </a:r>
            <a:r>
              <a:rPr lang="en-US" dirty="0"/>
              <a:t> seeding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38D8E-4514-4042-BF12-FE9B5680D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Thickness, imaging, roughness</a:t>
            </a:r>
          </a:p>
        </p:txBody>
      </p:sp>
    </p:spTree>
    <p:extLst>
      <p:ext uri="{BB962C8B-B14F-4D97-AF65-F5344CB8AC3E}">
        <p14:creationId xmlns:p14="http://schemas.microsoft.com/office/powerpoint/2010/main" val="100683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Oxidized Al thickness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42737"/>
              </p:ext>
            </p:extLst>
          </p:nvPr>
        </p:nvGraphicFramePr>
        <p:xfrm>
          <a:off x="421747" y="4156788"/>
          <a:ext cx="6873548" cy="1176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Seed layer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0.5nm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1.5nm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</a:rPr>
                        <a:t>After Oxidized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2.59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3.75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3.87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After Oxidized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1.01nm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1.77nm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2.65nm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3.81nm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83701"/>
              </p:ext>
            </p:extLst>
          </p:nvPr>
        </p:nvGraphicFramePr>
        <p:xfrm>
          <a:off x="7295295" y="32535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41B8646-0FC4-47AA-821D-6807A9AB2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243"/>
            <a:ext cx="10058400" cy="1889926"/>
          </a:xfrm>
        </p:spPr>
        <p:txBody>
          <a:bodyPr>
            <a:normAutofit/>
          </a:bodyPr>
          <a:lstStyle/>
          <a:p>
            <a:r>
              <a:rPr lang="en-US" altLang="ko-KR" dirty="0"/>
              <a:t>Total target thickness: 5, 10nm</a:t>
            </a:r>
          </a:p>
          <a:p>
            <a:r>
              <a:rPr lang="en-US" altLang="ko-KR" dirty="0"/>
              <a:t>ALD on seed layer deposited MoS</a:t>
            </a:r>
            <a:r>
              <a:rPr lang="en-US" altLang="ko-KR" sz="1400" dirty="0"/>
              <a:t>2</a:t>
            </a:r>
            <a:r>
              <a:rPr lang="en-US" altLang="ko-KR" dirty="0"/>
              <a:t> samples based on table below</a:t>
            </a:r>
          </a:p>
        </p:txBody>
      </p:sp>
    </p:spTree>
    <p:extLst>
      <p:ext uri="{BB962C8B-B14F-4D97-AF65-F5344CB8AC3E}">
        <p14:creationId xmlns:p14="http://schemas.microsoft.com/office/powerpoint/2010/main" val="274036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D060410-E721-4660-B791-1CF2A6E9E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0108" y="4308049"/>
            <a:ext cx="3574461" cy="2549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02342-D627-4E8A-B4AB-9ECFABBE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Auger Imaging (</a:t>
            </a:r>
            <a:r>
              <a:rPr lang="en-US" sz="4400" dirty="0"/>
              <a:t>5nm w/o seed, 2um view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F6693-F83C-4040-9D4D-9A2F8E4ED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9" y="1737360"/>
            <a:ext cx="6329784" cy="2472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40702-9A0C-4010-B6EB-60761CC6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31" y="3938044"/>
            <a:ext cx="6212415" cy="240639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C0AB64-8602-4CB5-AB23-1B0C95E5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108" y="1718507"/>
            <a:ext cx="3574461" cy="24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2332-C258-4729-A225-53D03CF8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images (zoomed in – 500nm)</a:t>
            </a:r>
          </a:p>
        </p:txBody>
      </p:sp>
      <p:pic>
        <p:nvPicPr>
          <p:cNvPr id="7" name="Picture 6" descr="A picture containing bird, air&#10;&#10;Description automatically generated">
            <a:extLst>
              <a:ext uri="{FF2B5EF4-FFF2-40B4-BE49-F238E27FC236}">
                <a16:creationId xmlns:a16="http://schemas.microsoft.com/office/drawing/2014/main" id="{23350FD0-8BAB-48A5-9B5D-FC41542F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" y="2331297"/>
            <a:ext cx="3248025" cy="3248025"/>
          </a:xfrm>
          <a:prstGeom prst="rect">
            <a:avLst/>
          </a:prstGeom>
        </p:spPr>
      </p:pic>
      <p:pic>
        <p:nvPicPr>
          <p:cNvPr id="10" name="Picture 9" descr="A picture containing bird, game, flower&#10;&#10;Description automatically generated">
            <a:extLst>
              <a:ext uri="{FF2B5EF4-FFF2-40B4-BE49-F238E27FC236}">
                <a16:creationId xmlns:a16="http://schemas.microsoft.com/office/drawing/2014/main" id="{FEA1DA2E-6380-4E12-A58E-1D0A69DD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331296"/>
            <a:ext cx="3248025" cy="3248025"/>
          </a:xfrm>
          <a:prstGeom prst="rect">
            <a:avLst/>
          </a:prstGeom>
        </p:spPr>
      </p:pic>
      <p:pic>
        <p:nvPicPr>
          <p:cNvPr id="14" name="Picture 13" descr="A close up of a flower&#10;&#10;Description automatically generated">
            <a:extLst>
              <a:ext uri="{FF2B5EF4-FFF2-40B4-BE49-F238E27FC236}">
                <a16:creationId xmlns:a16="http://schemas.microsoft.com/office/drawing/2014/main" id="{A1B932FF-EA06-4D70-9DB0-3BF0B4048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62" y="2331297"/>
            <a:ext cx="3248025" cy="3248025"/>
          </a:xfrm>
          <a:prstGeom prst="rect">
            <a:avLst/>
          </a:prstGeom>
        </p:spPr>
      </p:pic>
      <p:pic>
        <p:nvPicPr>
          <p:cNvPr id="16" name="Picture 15" descr="A picture containing rain&#10;&#10;Description automatically generated">
            <a:extLst>
              <a:ext uri="{FF2B5EF4-FFF2-40B4-BE49-F238E27FC236}">
                <a16:creationId xmlns:a16="http://schemas.microsoft.com/office/drawing/2014/main" id="{8A01E2ED-D3C8-46E8-8651-D6B431C60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43" y="2331297"/>
            <a:ext cx="3248025" cy="324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7D0BF-526E-4FE9-B4D3-8412A830515C}"/>
              </a:ext>
            </a:extLst>
          </p:cNvPr>
          <p:cNvSpPr txBox="1"/>
          <p:nvPr/>
        </p:nvSpPr>
        <p:spPr>
          <a:xfrm>
            <a:off x="647272" y="5671335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3328-52D3-44DB-B88C-6815BD351A43}"/>
              </a:ext>
            </a:extLst>
          </p:cNvPr>
          <p:cNvSpPr txBox="1"/>
          <p:nvPr/>
        </p:nvSpPr>
        <p:spPr>
          <a:xfrm>
            <a:off x="3545633" y="5690171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C9A83-EAB3-4E36-8E90-59758D6AD3D5}"/>
              </a:ext>
            </a:extLst>
          </p:cNvPr>
          <p:cNvSpPr txBox="1"/>
          <p:nvPr/>
        </p:nvSpPr>
        <p:spPr>
          <a:xfrm>
            <a:off x="6533697" y="5729555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07358-B671-4B6F-9246-E253AD359370}"/>
              </a:ext>
            </a:extLst>
          </p:cNvPr>
          <p:cNvSpPr txBox="1"/>
          <p:nvPr/>
        </p:nvSpPr>
        <p:spPr>
          <a:xfrm>
            <a:off x="9554321" y="5719281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2nm</a:t>
            </a:r>
          </a:p>
        </p:txBody>
      </p:sp>
    </p:spTree>
    <p:extLst>
      <p:ext uri="{BB962C8B-B14F-4D97-AF65-F5344CB8AC3E}">
        <p14:creationId xmlns:p14="http://schemas.microsoft.com/office/powerpoint/2010/main" val="3282528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3D5DC5-3165-4DF9-BBBF-4A0BDD63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3" y="5364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Seed layer on 2D</a:t>
            </a:r>
          </a:p>
        </p:txBody>
      </p:sp>
      <p:graphicFrame>
        <p:nvGraphicFramePr>
          <p:cNvPr id="8" name="표 1">
            <a:extLst>
              <a:ext uri="{FF2B5EF4-FFF2-40B4-BE49-F238E27FC236}">
                <a16:creationId xmlns:a16="http://schemas.microsoft.com/office/drawing/2014/main" id="{5AD88ED7-4232-46A7-A420-E58F66323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68294"/>
              </p:ext>
            </p:extLst>
          </p:nvPr>
        </p:nvGraphicFramePr>
        <p:xfrm>
          <a:off x="166997" y="3324026"/>
          <a:ext cx="7387901" cy="2615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56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Roughness(nm)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Average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small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small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small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small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0nm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0.2nm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0.5nm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0.19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0.33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0.31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0.27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1nm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0.88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0.91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0.96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1.06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0.92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0.71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1.5nm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1.50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0.54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0.71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0.92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2nm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1.54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0.57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1.06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1.14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0.79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1.25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F74C97E-C72A-42A9-87E5-7163E65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78292"/>
          </a:xfrm>
        </p:spPr>
        <p:txBody>
          <a:bodyPr/>
          <a:lstStyle/>
          <a:p>
            <a:pPr lvl="1"/>
            <a:r>
              <a:rPr lang="en-US" dirty="0"/>
              <a:t>Using AJA Al dep rate: 0.2</a:t>
            </a:r>
            <a:r>
              <a:rPr lang="en-US" altLang="ko-KR" dirty="0"/>
              <a:t>Å/s</a:t>
            </a:r>
          </a:p>
          <a:p>
            <a:pPr lvl="1"/>
            <a:r>
              <a:rPr lang="en-US" dirty="0"/>
              <a:t>Large area view: 5um^2</a:t>
            </a:r>
          </a:p>
          <a:p>
            <a:pPr lvl="1"/>
            <a:r>
              <a:rPr lang="en-US" dirty="0"/>
              <a:t>Small area view: 500nm^2</a:t>
            </a:r>
          </a:p>
        </p:txBody>
      </p:sp>
      <p:graphicFrame>
        <p:nvGraphicFramePr>
          <p:cNvPr id="13" name="차트 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15886"/>
              </p:ext>
            </p:extLst>
          </p:nvPr>
        </p:nvGraphicFramePr>
        <p:xfrm>
          <a:off x="7457559" y="3324026"/>
          <a:ext cx="4173220" cy="226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589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A956-DB19-46DF-8282-4CEC8AEC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B2FB8-EA64-45A1-8B07-DDF3027937CA}"/>
              </a:ext>
            </a:extLst>
          </p:cNvPr>
          <p:cNvSpPr txBox="1"/>
          <p:nvPr/>
        </p:nvSpPr>
        <p:spPr>
          <a:xfrm>
            <a:off x="1104472" y="4327000"/>
            <a:ext cx="2208944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5nm w/o seed</a:t>
            </a:r>
          </a:p>
        </p:txBody>
      </p:sp>
      <p:pic>
        <p:nvPicPr>
          <p:cNvPr id="8" name="Picture 7" descr="A picture containing rain&#10;&#10;Description automatically generated">
            <a:extLst>
              <a:ext uri="{FF2B5EF4-FFF2-40B4-BE49-F238E27FC236}">
                <a16:creationId xmlns:a16="http://schemas.microsoft.com/office/drawing/2014/main" id="{0EA639AA-020B-454C-AC14-C9BA9C648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1" y="1861998"/>
            <a:ext cx="2440289" cy="244028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37E8A51-4782-471A-9BD1-6FF157C0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06" y="1852473"/>
            <a:ext cx="2440289" cy="2440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8139E-CE9C-4766-B4AC-B1DFB3D87EC7}"/>
              </a:ext>
            </a:extLst>
          </p:cNvPr>
          <p:cNvSpPr txBox="1"/>
          <p:nvPr/>
        </p:nvSpPr>
        <p:spPr>
          <a:xfrm>
            <a:off x="5000197" y="4317475"/>
            <a:ext cx="2208944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10nm w/o seed</a:t>
            </a:r>
          </a:p>
        </p:txBody>
      </p:sp>
      <p:pic>
        <p:nvPicPr>
          <p:cNvPr id="13" name="Picture 12" descr="A picture containing game, rain, bird&#10;&#10;Description automatically generated">
            <a:extLst>
              <a:ext uri="{FF2B5EF4-FFF2-40B4-BE49-F238E27FC236}">
                <a16:creationId xmlns:a16="http://schemas.microsoft.com/office/drawing/2014/main" id="{6CAA6C98-F8AB-4A30-B2E4-75D69C701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31" y="1842948"/>
            <a:ext cx="2440289" cy="2440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A5BFD-C8A8-42A3-AFFE-AE874B839155}"/>
              </a:ext>
            </a:extLst>
          </p:cNvPr>
          <p:cNvSpPr txBox="1"/>
          <p:nvPr/>
        </p:nvSpPr>
        <p:spPr>
          <a:xfrm>
            <a:off x="8635408" y="4351036"/>
            <a:ext cx="2672822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10nm w/ seed(2nm)</a:t>
            </a:r>
          </a:p>
        </p:txBody>
      </p:sp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507B6A99-2F9C-41BE-96DD-5536E6B28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1818"/>
              </p:ext>
            </p:extLst>
          </p:nvPr>
        </p:nvGraphicFramePr>
        <p:xfrm>
          <a:off x="1326830" y="4885194"/>
          <a:ext cx="6546587" cy="1205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0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5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28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 Area</a:t>
                      </a:r>
                    </a:p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(500nm^2)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Total 5nm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Total 10nm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Total 10nm (2nm)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8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Roughness (nm)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49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EC57-84E6-4904-AF74-39C055F3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031E-06B4-406E-AE64-882D1454F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Thicker seed layer </a:t>
            </a:r>
            <a:r>
              <a:rPr lang="en-US" dirty="0">
                <a:sym typeface="Wingdings" panose="05000000000000000000" pitchFamily="2" charset="2"/>
              </a:rPr>
              <a:t> rougher surface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With seed layer, roughness decreases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Thought: Seed layer makes more nucleation 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More will be done with other seed layer thicknesses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3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A668F-64F1-9742-934C-9F388568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D2996-C5E6-CF4C-AC0B-AD84FC061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5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Seed Layer on MoS2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5799326" y="4806873"/>
            <a:ext cx="2154492" cy="1054645"/>
            <a:chOff x="3695817" y="2780271"/>
            <a:chExt cx="1722268" cy="9926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5970604" y="4576173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Oxidized Seed layer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5967443" y="4068600"/>
            <a:ext cx="1811935" cy="5014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Metal Oxide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4273454" y="2509546"/>
            <a:ext cx="2154492" cy="1054645"/>
            <a:chOff x="3695817" y="2780271"/>
            <a:chExt cx="1722268" cy="9926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4438461" y="2315921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Seed layer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418269" y="2545625"/>
            <a:ext cx="2154492" cy="1054645"/>
            <a:chOff x="3695817" y="2780271"/>
            <a:chExt cx="1722268" cy="99266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2958860" y="2818361"/>
            <a:ext cx="1164566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AJA</a:t>
            </a: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8603986" y="2448207"/>
            <a:ext cx="2154492" cy="1054645"/>
            <a:chOff x="3695817" y="2780271"/>
            <a:chExt cx="1722268" cy="99266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8768993" y="2254582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Oxidized seed layer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876572" y="2792481"/>
            <a:ext cx="1173398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Air</a:t>
            </a:r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1598498" y="4839997"/>
            <a:ext cx="2154492" cy="1054645"/>
            <a:chOff x="3695817" y="2780271"/>
            <a:chExt cx="1722268" cy="99266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1763505" y="4646372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Oxidized seed layer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260093" y="5081783"/>
            <a:ext cx="1173398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SEM, AFM</a:t>
            </a:r>
            <a:endParaRPr lang="ko-KR" altLang="en-US" sz="1400"/>
          </a:p>
        </p:txBody>
      </p:sp>
      <p:sp>
        <p:nvSpPr>
          <p:cNvPr id="34" name="오른쪽 화살표 33"/>
          <p:cNvSpPr/>
          <p:nvPr/>
        </p:nvSpPr>
        <p:spPr>
          <a:xfrm>
            <a:off x="4149574" y="5112733"/>
            <a:ext cx="1173398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ALD</a:t>
            </a:r>
            <a:endParaRPr lang="ko-KR" altLang="en-US" sz="1400"/>
          </a:p>
        </p:txBody>
      </p:sp>
      <p:sp>
        <p:nvSpPr>
          <p:cNvPr id="35" name="오른쪽 화살표 34"/>
          <p:cNvSpPr/>
          <p:nvPr/>
        </p:nvSpPr>
        <p:spPr>
          <a:xfrm>
            <a:off x="8393502" y="5112733"/>
            <a:ext cx="1138687" cy="585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SEM, AFM, CV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809572" y="5051600"/>
            <a:ext cx="189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Iteration with more samples</a:t>
            </a:r>
            <a:endParaRPr lang="ko-KR" altLang="en-US"/>
          </a:p>
        </p:txBody>
      </p:sp>
      <p:sp>
        <p:nvSpPr>
          <p:cNvPr id="37" name="오른쪽 화살표 32">
            <a:extLst>
              <a:ext uri="{FF2B5EF4-FFF2-40B4-BE49-F238E27FC236}">
                <a16:creationId xmlns:a16="http://schemas.microsoft.com/office/drawing/2014/main" id="{54C06EF9-49F6-4B1C-B556-3C62DBEF6161}"/>
              </a:ext>
            </a:extLst>
          </p:cNvPr>
          <p:cNvSpPr/>
          <p:nvPr/>
        </p:nvSpPr>
        <p:spPr>
          <a:xfrm rot="5400000">
            <a:off x="1163683" y="1743787"/>
            <a:ext cx="736136" cy="776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SEM, AFM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6029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BD92-7B94-4748-9C63-9D7B995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Process for I-V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5B424-F2B9-4B70-95E1-3D9819DCB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Thermal SiO</a:t>
            </a:r>
            <a:r>
              <a:rPr lang="en-US" sz="1400" dirty="0"/>
              <a:t>2 </a:t>
            </a:r>
            <a:r>
              <a:rPr lang="en-US" dirty="0"/>
              <a:t>(90nm) on Si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CVD grown MoS</a:t>
            </a:r>
            <a:r>
              <a:rPr lang="en-US" sz="1400" dirty="0"/>
              <a:t>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Spincoat</a:t>
            </a:r>
            <a:r>
              <a:rPr lang="en-US" dirty="0"/>
              <a:t> (headway2)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Litho</a:t>
            </a:r>
            <a:r>
              <a:rPr lang="en-US" dirty="0"/>
              <a:t> and develop (Heidelberg, headway2)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Seed layer deposition Al||Hf (AJA)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Gate electrode </a:t>
            </a:r>
            <a:r>
              <a:rPr lang="en-US" dirty="0" err="1"/>
              <a:t>Ti</a:t>
            </a:r>
            <a:r>
              <a:rPr lang="en-US" dirty="0"/>
              <a:t>/Au (AJA)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Liftoff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 3, 4 again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electrode </a:t>
            </a:r>
            <a:r>
              <a:rPr lang="en-US" dirty="0" err="1"/>
              <a:t>Ti</a:t>
            </a:r>
            <a:r>
              <a:rPr lang="en-US" dirty="0"/>
              <a:t>/Au (AJA)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Liftoff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I-V measurement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0342-7AD1-4039-8C9E-BCFAFD2B7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dirty="0"/>
              <a:t>Concerns:</a:t>
            </a:r>
          </a:p>
          <a:p>
            <a:r>
              <a:rPr lang="en-US" sz="2900" dirty="0"/>
              <a:t>Residues (PR) may be present at the surface</a:t>
            </a:r>
          </a:p>
          <a:p>
            <a:r>
              <a:rPr lang="en-US" sz="2900" dirty="0"/>
              <a:t>Time consuming process</a:t>
            </a:r>
          </a:p>
          <a:p>
            <a:pPr lvl="1"/>
            <a:r>
              <a:rPr lang="en-US" sz="2900" dirty="0"/>
              <a:t>Will verify how long to expect before winter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74698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832D-C3BD-4E1D-8BE7-5C69A96F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For 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9D59A-A10D-43E4-9D8D-874A4018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 seed layer effect on Si MOSCAPs: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Thickness vs. cycles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C-V characteristics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Breakdown voltage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Dielectric constant/carrier conc.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 seed layer effect on Si MIM CAPs:</a:t>
            </a:r>
          </a:p>
          <a:p>
            <a:pPr marL="578358" lvl="1" indent="-285750">
              <a:buFont typeface="Wingdings" pitchFamily="2" charset="2"/>
              <a:buChar char="ü"/>
            </a:pPr>
            <a:r>
              <a:rPr lang="en-US" dirty="0"/>
              <a:t>Thickness vs. cycles</a:t>
            </a:r>
          </a:p>
          <a:p>
            <a:pPr marL="578358" lvl="1" indent="-285750">
              <a:buFont typeface="Wingdings" pitchFamily="2" charset="2"/>
              <a:buChar char="ü"/>
            </a:pPr>
            <a:r>
              <a:rPr lang="en-US" dirty="0"/>
              <a:t>C-V characteristics</a:t>
            </a:r>
          </a:p>
          <a:p>
            <a:pPr marL="578358" lvl="1" indent="-285750">
              <a:buFont typeface="Wingdings" pitchFamily="2" charset="2"/>
              <a:buChar char="ü"/>
            </a:pPr>
            <a:r>
              <a:rPr lang="en-US" dirty="0"/>
              <a:t>Breakdown voltage</a:t>
            </a:r>
          </a:p>
          <a:p>
            <a:pPr marL="578358" lvl="1" indent="-285750">
              <a:buFont typeface="Wingdings" pitchFamily="2" charset="2"/>
              <a:buChar char="ü"/>
            </a:pPr>
            <a:r>
              <a:rPr lang="en-US" dirty="0"/>
              <a:t>Dielectric constant/carrier conc.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 seed layers on MoS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AFM/Auger images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Seed layer thickness vs. target</a:t>
            </a:r>
          </a:p>
          <a:p>
            <a:pPr marL="749808" lvl="1" indent="-457200">
              <a:buFont typeface="Wingdings" pitchFamily="2" charset="2"/>
              <a:buChar char="ü"/>
            </a:pPr>
            <a:r>
              <a:rPr lang="en-US" dirty="0"/>
              <a:t>Surface roughness measurements</a:t>
            </a:r>
          </a:p>
          <a:p>
            <a:pPr marL="932688" lvl="2" indent="-457200">
              <a:buFont typeface="Wingdings" pitchFamily="2" charset="2"/>
              <a:buChar char="ü"/>
            </a:pPr>
            <a:r>
              <a:rPr lang="en-US" dirty="0"/>
              <a:t>Effect of seed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Device process for top-gated 2D FET for I-V measurements</a:t>
            </a:r>
          </a:p>
          <a:p>
            <a:pPr marL="578358" lvl="1" indent="-285750">
              <a:buFont typeface="Wingdings" pitchFamily="2" charset="2"/>
              <a:buChar char="ü"/>
            </a:pPr>
            <a:r>
              <a:rPr lang="en-US" dirty="0"/>
              <a:t>Outline processing steps</a:t>
            </a:r>
          </a:p>
          <a:p>
            <a:pPr marL="578358" lvl="1" indent="-285750">
              <a:buFont typeface="Wingdings" pitchFamily="2" charset="2"/>
              <a:buChar char="q"/>
            </a:pPr>
            <a:r>
              <a:rPr lang="en-US" dirty="0"/>
              <a:t>Start making devices (December)</a:t>
            </a:r>
          </a:p>
          <a:p>
            <a:pPr marL="578358" lvl="1" indent="-285750">
              <a:buFont typeface="Wingdings" pitchFamily="2" charset="2"/>
              <a:buChar char="q"/>
            </a:pPr>
            <a:r>
              <a:rPr lang="en-US" dirty="0"/>
              <a:t>Develop preliminary process w/params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findings/data available</a:t>
            </a:r>
          </a:p>
          <a:p>
            <a:pPr marL="635508" lvl="1" indent="-342900">
              <a:buFont typeface="Wingdings" pitchFamily="2" charset="2"/>
              <a:buChar char="q"/>
            </a:pPr>
            <a:r>
              <a:rPr lang="en-US" dirty="0"/>
              <a:t>Wiki page on nanonuggets</a:t>
            </a:r>
          </a:p>
          <a:p>
            <a:pPr marL="635508" lvl="1" indent="-342900">
              <a:buFont typeface="Wingdings" pitchFamily="2" charset="2"/>
              <a:buChar char="q"/>
            </a:pPr>
            <a:r>
              <a:rPr lang="en-US" dirty="0"/>
              <a:t>Links on relevant pages on snfexfab webpage</a:t>
            </a:r>
          </a:p>
          <a:p>
            <a:pPr marL="635508" lvl="1" indent="-342900">
              <a:buFont typeface="Wingdings" pitchFamily="2" charset="2"/>
              <a:buChar char="q"/>
            </a:pPr>
            <a:r>
              <a:rPr lang="en-US" dirty="0"/>
              <a:t>Zip of raw data</a:t>
            </a:r>
          </a:p>
          <a:p>
            <a:pPr marL="818388" lvl="2" indent="-342900">
              <a:buFont typeface="Wingdings" pitchFamily="2" charset="2"/>
              <a:buChar char="q"/>
            </a:pPr>
            <a:r>
              <a:rPr lang="en-US" dirty="0"/>
              <a:t>Woollam measurements</a:t>
            </a:r>
          </a:p>
          <a:p>
            <a:pPr marL="818388" lvl="2" indent="-342900">
              <a:buFont typeface="Wingdings" pitchFamily="2" charset="2"/>
              <a:buChar char="q"/>
            </a:pPr>
            <a:r>
              <a:rPr lang="en-US" dirty="0"/>
              <a:t>Micromanipulator measurements</a:t>
            </a:r>
          </a:p>
          <a:p>
            <a:pPr marL="818388" lvl="2" indent="-342900">
              <a:buFont typeface="Wingdings" pitchFamily="2" charset="2"/>
              <a:buChar char="q"/>
            </a:pPr>
            <a:r>
              <a:rPr lang="en-US" dirty="0"/>
              <a:t>AFM/Auger measurements</a:t>
            </a:r>
          </a:p>
          <a:p>
            <a:pPr marL="635508" lvl="1" indent="-342900">
              <a:buFont typeface="Wingdings" pitchFamily="2" charset="2"/>
              <a:buChar char="q"/>
            </a:pPr>
            <a:r>
              <a:rPr lang="en-US" dirty="0"/>
              <a:t>Scripts</a:t>
            </a:r>
          </a:p>
          <a:p>
            <a:pPr marL="818388" lvl="2" indent="-342900">
              <a:buFont typeface="Wingdings" pitchFamily="2" charset="2"/>
              <a:buChar char="q"/>
            </a:pPr>
            <a:r>
              <a:rPr lang="en-US" dirty="0"/>
              <a:t>I-V/C-V/plot scripts</a:t>
            </a:r>
          </a:p>
          <a:p>
            <a:pPr marL="818388" lvl="2" indent="-342900">
              <a:buFont typeface="Wingdings" pitchFamily="2" charset="2"/>
              <a:buChar char="q"/>
            </a:pPr>
            <a:r>
              <a:rPr lang="en-US" dirty="0"/>
              <a:t>Excel with formulae</a:t>
            </a:r>
          </a:p>
        </p:txBody>
      </p:sp>
    </p:spTree>
    <p:extLst>
      <p:ext uri="{BB962C8B-B14F-4D97-AF65-F5344CB8AC3E}">
        <p14:creationId xmlns:p14="http://schemas.microsoft.com/office/powerpoint/2010/main" val="4086033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9B38-A4E3-FD4F-86E8-6C61ADD8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Project Pivot for Q2: RRAM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30F2F9-5D75-584F-993F-470DE2C1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some interest in this earlier from several research groups at Stanford</a:t>
            </a:r>
          </a:p>
          <a:p>
            <a:r>
              <a:rPr lang="en-US" dirty="0"/>
              <a:t>Based on similar structures to the MIM ones we have been studying</a:t>
            </a:r>
          </a:p>
          <a:p>
            <a:r>
              <a:rPr lang="en-US" dirty="0"/>
              <a:t>Just need to add </a:t>
            </a:r>
            <a:r>
              <a:rPr lang="en-US" dirty="0" err="1"/>
              <a:t>TiN</a:t>
            </a:r>
            <a:r>
              <a:rPr lang="en-US" dirty="0"/>
              <a:t> top contacts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Could characterize different resistive switching ALD thin films for reference for Stanford groups</a:t>
            </a:r>
          </a:p>
          <a:p>
            <a:r>
              <a:rPr lang="en-US" dirty="0"/>
              <a:t>Examples: zirconia, hafnia, alumina, </a:t>
            </a:r>
            <a:r>
              <a:rPr lang="en-US" dirty="0" err="1"/>
              <a:t>AlN</a:t>
            </a:r>
            <a:r>
              <a:rPr lang="en-US" dirty="0"/>
              <a:t>, </a:t>
            </a:r>
            <a:r>
              <a:rPr lang="en-US" dirty="0" err="1"/>
              <a:t>tantala</a:t>
            </a:r>
            <a:r>
              <a:rPr lang="en-US" dirty="0"/>
              <a:t> etc.</a:t>
            </a:r>
          </a:p>
          <a:p>
            <a:r>
              <a:rPr lang="en-US" dirty="0"/>
              <a:t>Could optimize for different figures of merit and try to develop SOP for RRAM fab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1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78574-1EE5-2340-A377-B2699B9B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Project Pivot for Q2: RRAM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93B736-53CA-5745-87F1-73727988FA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45" y="1846263"/>
            <a:ext cx="3011548" cy="4022725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AAA96-BC37-4D45-843F-FD015D72AE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24" y="1846263"/>
            <a:ext cx="3573553" cy="4022725"/>
          </a:xfrm>
        </p:spPr>
      </p:pic>
    </p:spTree>
    <p:extLst>
      <p:ext uri="{BB962C8B-B14F-4D97-AF65-F5344CB8AC3E}">
        <p14:creationId xmlns:p14="http://schemas.microsoft.com/office/powerpoint/2010/main" val="378492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5D97-D813-0E42-BFFE-B2125260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seed layer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8ACC0-355E-FB41-BDC1-4D7D7B3CF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MOSCAPs and Si MIM CAPs</a:t>
            </a:r>
          </a:p>
        </p:txBody>
      </p:sp>
    </p:spTree>
    <p:extLst>
      <p:ext uri="{BB962C8B-B14F-4D97-AF65-F5344CB8AC3E}">
        <p14:creationId xmlns:p14="http://schemas.microsoft.com/office/powerpoint/2010/main" val="2897224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31E8-1C5E-1C47-B92F-AC9459C1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Seed Layer Test Structures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443627-A0AB-1340-9A6E-B43692DEA25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4026708"/>
              </p:ext>
            </p:extLst>
          </p:nvPr>
        </p:nvGraphicFramePr>
        <p:xfrm>
          <a:off x="1423100" y="2565401"/>
          <a:ext cx="4071389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1389">
                  <a:extLst>
                    <a:ext uri="{9D8B030D-6E8A-4147-A177-3AD203B41FA5}">
                      <a16:colId xmlns:a16="http://schemas.microsoft.com/office/drawing/2014/main" val="583583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8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MIM Structure</a:t>
                      </a:r>
                    </a:p>
                    <a:p>
                      <a:r>
                        <a:rPr lang="en-US" sz="1800" dirty="0"/>
                        <a:t>Doping: highly n-doped (phosphorus)</a:t>
                      </a:r>
                    </a:p>
                    <a:p>
                      <a:r>
                        <a:rPr lang="en-US" sz="1800" dirty="0"/>
                        <a:t>Resistivity: very low (0.01-0.09 Ω 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0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MOS Structure</a:t>
                      </a:r>
                    </a:p>
                    <a:p>
                      <a:r>
                        <a:rPr lang="en-US" sz="1800" b="0" dirty="0"/>
                        <a:t>Stockroom I-test wafer</a:t>
                      </a:r>
                    </a:p>
                    <a:p>
                      <a:r>
                        <a:rPr lang="en-US" sz="1800" dirty="0"/>
                        <a:t>Doping: p-doped (boron)</a:t>
                      </a:r>
                    </a:p>
                    <a:p>
                      <a:r>
                        <a:rPr lang="en-US" sz="1800" dirty="0"/>
                        <a:t>Resistivity: moderately low (0.1-0.9 Ω 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8836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AD5E6E98-0ABF-3948-B95C-3796674B9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692610"/>
              </p:ext>
            </p:extLst>
          </p:nvPr>
        </p:nvGraphicFramePr>
        <p:xfrm>
          <a:off x="6064468" y="2565401"/>
          <a:ext cx="1996966" cy="25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66">
                  <a:extLst>
                    <a:ext uri="{9D8B030D-6E8A-4147-A177-3AD203B41FA5}">
                      <a16:colId xmlns:a16="http://schemas.microsoft.com/office/drawing/2014/main" val="583583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Seed layer</a:t>
                      </a:r>
                    </a:p>
                    <a:p>
                      <a:r>
                        <a:rPr lang="en-US" sz="2000" dirty="0"/>
                        <a:t>thickness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8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0.0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0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8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01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5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28516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75F488A-E44D-4845-8AB2-BE01650F31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001658"/>
              </p:ext>
            </p:extLst>
          </p:nvPr>
        </p:nvGraphicFramePr>
        <p:xfrm>
          <a:off x="8631413" y="2565401"/>
          <a:ext cx="1996966" cy="144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66">
                  <a:extLst>
                    <a:ext uri="{9D8B030D-6E8A-4147-A177-3AD203B41FA5}">
                      <a16:colId xmlns:a16="http://schemas.microsoft.com/office/drawing/2014/main" val="583583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ALD</a:t>
                      </a:r>
                    </a:p>
                    <a:p>
                      <a:r>
                        <a:rPr lang="en-US" sz="2000" dirty="0"/>
                        <a:t>thickness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8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0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8836"/>
                  </a:ext>
                </a:extLst>
              </a:tr>
            </a:tbl>
          </a:graphicData>
        </a:graphic>
      </p:graphicFrame>
      <p:sp>
        <p:nvSpPr>
          <p:cNvPr id="11" name="Multiply 10">
            <a:extLst>
              <a:ext uri="{FF2B5EF4-FFF2-40B4-BE49-F238E27FC236}">
                <a16:creationId xmlns:a16="http://schemas.microsoft.com/office/drawing/2014/main" id="{6603A778-35AF-3042-951D-40F35F767E65}"/>
              </a:ext>
            </a:extLst>
          </p:cNvPr>
          <p:cNvSpPr/>
          <p:nvPr/>
        </p:nvSpPr>
        <p:spPr>
          <a:xfrm>
            <a:off x="5494489" y="3020761"/>
            <a:ext cx="569979" cy="531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7E33BDEC-A619-904F-AC1E-A82C7399042B}"/>
              </a:ext>
            </a:extLst>
          </p:cNvPr>
          <p:cNvSpPr/>
          <p:nvPr/>
        </p:nvSpPr>
        <p:spPr>
          <a:xfrm>
            <a:off x="8061434" y="3020760"/>
            <a:ext cx="569979" cy="531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7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3138-D524-294E-805F-FAD5B35D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Si Seed Layer Process 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6B9433-0A0A-9F48-8CE7-5E048E9D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Measure native oxide thickness with Woollam</a:t>
            </a:r>
          </a:p>
          <a:p>
            <a:pPr marL="749808" lvl="1" indent="-457200"/>
            <a:r>
              <a:rPr lang="en-US" dirty="0"/>
              <a:t>Use Si, NTVE_OX (fit, guess 15A)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AJA to deposit seed layer using Al_0.5A/s recipe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seed layer thickness with Woollam</a:t>
            </a:r>
          </a:p>
          <a:p>
            <a:pPr marL="749808" lvl="1" indent="-457200"/>
            <a:r>
              <a:rPr lang="en-US" dirty="0"/>
              <a:t>Use Si, NTVE_OX (prev. meas. value), </a:t>
            </a:r>
            <a:r>
              <a:rPr lang="en-US" dirty="0" err="1"/>
              <a:t>dielectr</a:t>
            </a:r>
            <a:r>
              <a:rPr lang="en-US" dirty="0"/>
              <a:t>/Alumina (fit, guess seed layer thickness)</a:t>
            </a:r>
          </a:p>
          <a:p>
            <a:pPr marL="749808" lvl="1" indent="-457200"/>
            <a:r>
              <a:rPr lang="en-US" dirty="0"/>
              <a:t>Seed layer always produces larger thicknesses than expected (poor oxide quality?)</a:t>
            </a:r>
          </a:p>
          <a:p>
            <a:pPr marL="749808" lvl="1" indent="-457200"/>
            <a:r>
              <a:rPr lang="en-US" dirty="0"/>
              <a:t>If MSE &gt; 5, fit (</a:t>
            </a:r>
            <a:r>
              <a:rPr lang="en-US" dirty="0" err="1"/>
              <a:t>n,k</a:t>
            </a:r>
            <a:r>
              <a:rPr lang="en-US" dirty="0"/>
              <a:t>) and retry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Fiji1/2 to deposit necessary alumina with standard thermal alumina recipe (~1A/cyc)</a:t>
            </a:r>
          </a:p>
          <a:p>
            <a:pPr marL="749808" lvl="1" indent="-457200"/>
            <a:r>
              <a:rPr lang="en-US" dirty="0"/>
              <a:t>For MOSCAP, we used measured seed layer thickness values to determine how much to deposit</a:t>
            </a:r>
          </a:p>
          <a:p>
            <a:pPr marL="749808" lvl="1" indent="-457200"/>
            <a:r>
              <a:rPr lang="en-US" dirty="0"/>
              <a:t>For MIMCAP, we used constant 50 or 100 cycles across all samples regardless of seed thickness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final thickness with Woollam</a:t>
            </a:r>
          </a:p>
          <a:p>
            <a:pPr marL="749808" lvl="1" indent="-457200"/>
            <a:r>
              <a:rPr lang="en-US" dirty="0"/>
              <a:t>Use Si, NTVE_OX (prev. meas. value), </a:t>
            </a:r>
            <a:r>
              <a:rPr lang="en-US" dirty="0" err="1"/>
              <a:t>dielectr</a:t>
            </a:r>
            <a:r>
              <a:rPr lang="en-US" dirty="0"/>
              <a:t>/Alumina (fit, guess seed layer thickness)</a:t>
            </a:r>
          </a:p>
          <a:p>
            <a:pPr marL="749808" lvl="1" indent="-457200"/>
            <a:r>
              <a:rPr lang="en-US" dirty="0"/>
              <a:t>If MSE &gt; 5, fit (</a:t>
            </a:r>
            <a:r>
              <a:rPr lang="en-US" dirty="0" err="1"/>
              <a:t>n,k</a:t>
            </a:r>
            <a:r>
              <a:rPr lang="en-US" dirty="0"/>
              <a:t>) and retry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AJA to deposit </a:t>
            </a:r>
            <a:r>
              <a:rPr lang="en-US" dirty="0" err="1"/>
              <a:t>Ti</a:t>
            </a:r>
            <a:r>
              <a:rPr lang="en-US" dirty="0"/>
              <a:t>/Au top contact</a:t>
            </a:r>
          </a:p>
          <a:p>
            <a:pPr marL="749808" lvl="1" indent="-457200"/>
            <a:r>
              <a:rPr lang="en-US" dirty="0"/>
              <a:t>Use Kapton tape to stick a shadow mask with 200-micron diameter holes to one or more samples</a:t>
            </a:r>
          </a:p>
          <a:p>
            <a:pPr marL="749808" lvl="1" indent="-457200"/>
            <a:r>
              <a:rPr lang="en-US" dirty="0"/>
              <a:t>Run </a:t>
            </a:r>
            <a:r>
              <a:rPr lang="en-US" dirty="0" err="1"/>
              <a:t>Ti</a:t>
            </a:r>
            <a:r>
              <a:rPr lang="en-US" dirty="0"/>
              <a:t> 0.5A/s recipe for a final thickness of 5 nm</a:t>
            </a:r>
          </a:p>
          <a:p>
            <a:pPr marL="749808" lvl="1" indent="-457200"/>
            <a:r>
              <a:rPr lang="en-US" dirty="0"/>
              <a:t>Run Au 1A/s recipe for a final thickness of 20 nm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8A7339C-4B35-ED48-8950-2C972B4CC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26012" y="2410747"/>
            <a:ext cx="3691049" cy="2768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7F126-681C-C947-B217-8791C4090B30}"/>
              </a:ext>
            </a:extLst>
          </p:cNvPr>
          <p:cNvSpPr txBox="1"/>
          <p:nvPr/>
        </p:nvSpPr>
        <p:spPr>
          <a:xfrm>
            <a:off x="8355603" y="5640415"/>
            <a:ext cx="283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stick multiple per mask!</a:t>
            </a:r>
          </a:p>
          <a:p>
            <a:r>
              <a:rPr lang="en-US" dirty="0"/>
              <a:t>Up to 4 possible</a:t>
            </a:r>
          </a:p>
        </p:txBody>
      </p:sp>
    </p:spTree>
    <p:extLst>
      <p:ext uri="{BB962C8B-B14F-4D97-AF65-F5344CB8AC3E}">
        <p14:creationId xmlns:p14="http://schemas.microsoft.com/office/powerpoint/2010/main" val="313506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1E98-39DC-3942-BB4E-F3DBE79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F119-808A-3440-A04A-BE0AF8692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numCol="2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On Micromanipulator6000: load akashl_E241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Scratch surface to contact substrate</a:t>
            </a:r>
          </a:p>
          <a:p>
            <a:pPr marL="749808" lvl="1" indent="-457200"/>
            <a:r>
              <a:rPr lang="en-US" sz="1600" dirty="0"/>
              <a:t>Scratch oriented away from your contacts to minimize dust getting on contacts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Contact SMU1 probe to scratched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Identify a 3x3 grid of contacts that have no dust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Contact SMU3 probe in top-left corner contact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Breakdown top-left corner structure</a:t>
            </a:r>
          </a:p>
          <a:p>
            <a:pPr marL="749808" lvl="1" indent="-457200"/>
            <a:r>
              <a:rPr lang="en-US" sz="1600" dirty="0"/>
              <a:t>Use Backgate Breakdown formula</a:t>
            </a:r>
          </a:p>
          <a:p>
            <a:pPr marL="932688" lvl="2" indent="-457200"/>
            <a:r>
              <a:rPr lang="en-US" sz="1300" dirty="0"/>
              <a:t>Bidirectional 0V – 50V sweep (101 steps each way) on SMU3 with 50 mA compliance current</a:t>
            </a:r>
          </a:p>
          <a:p>
            <a:pPr marL="932688" lvl="2" indent="-457200"/>
            <a:r>
              <a:rPr lang="en-US" sz="1300" dirty="0"/>
              <a:t>SMU1 grounded, SMU4 floated</a:t>
            </a:r>
          </a:p>
          <a:p>
            <a:pPr marL="749808" lvl="1" indent="-457200"/>
            <a:r>
              <a:rPr lang="en-US" sz="1600" dirty="0"/>
              <a:t>Advantage: now backgate contact is physically closer to structures being tested</a:t>
            </a:r>
          </a:p>
          <a:p>
            <a:pPr marL="932688" lvl="2" indent="-457200"/>
            <a:r>
              <a:rPr lang="en-US" sz="1300" dirty="0"/>
              <a:t>Less IR drop through substrate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Contact SMU4 to 3 closest contacts for C-V</a:t>
            </a:r>
          </a:p>
          <a:p>
            <a:pPr marL="749808" lvl="1" indent="-457200"/>
            <a:r>
              <a:rPr lang="en-US" sz="1600" dirty="0"/>
              <a:t>See gray area in figure on right</a:t>
            </a:r>
          </a:p>
          <a:p>
            <a:pPr marL="749808" lvl="1" indent="-457200"/>
            <a:r>
              <a:rPr lang="en-US" sz="1600" dirty="0"/>
              <a:t>Use C-V Sweep formula</a:t>
            </a:r>
          </a:p>
          <a:p>
            <a:pPr marL="932688" lvl="2" indent="-457200"/>
            <a:r>
              <a:rPr lang="en-US" sz="1300" dirty="0"/>
              <a:t>Bidirectional -1V – 1V sweep (101 steps each way), measuring Rs-Cs b/w SMU3 and SMU4, no delay, 50 mA AC signal</a:t>
            </a:r>
          </a:p>
          <a:p>
            <a:pPr marL="932688" lvl="2" indent="-457200"/>
            <a:r>
              <a:rPr lang="en-US" sz="1300" dirty="0"/>
              <a:t>1kHz, 10kHz, 100kHz, 1MHz, 5MHz measured C-V frequencies</a:t>
            </a:r>
          </a:p>
          <a:p>
            <a:pPr marL="932688" lvl="2" indent="-457200"/>
            <a:r>
              <a:rPr lang="en-US" sz="1300" dirty="0"/>
              <a:t>SMU1 floated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Contact SMU4 to 5 remaining outer contacts for breakdown measurements (I-V)</a:t>
            </a:r>
          </a:p>
          <a:p>
            <a:pPr marL="749808" lvl="1" indent="-457200"/>
            <a:r>
              <a:rPr lang="en-US" sz="1600" dirty="0"/>
              <a:t>Use Breakdown formula</a:t>
            </a:r>
          </a:p>
          <a:p>
            <a:pPr marL="932688" lvl="2" indent="-457200"/>
            <a:r>
              <a:rPr lang="en-US" sz="1300" dirty="0"/>
              <a:t>Unidirectional 0V – 50V sweep (101 steps) on SMU4</a:t>
            </a:r>
          </a:p>
          <a:p>
            <a:pPr marL="932688" lvl="2" indent="-457200"/>
            <a:r>
              <a:rPr lang="en-US" sz="1300" dirty="0"/>
              <a:t>50 mA compliance current</a:t>
            </a:r>
          </a:p>
          <a:p>
            <a:pPr marL="932688" lvl="2" indent="-457200"/>
            <a:r>
              <a:rPr lang="en-US" sz="1300" dirty="0"/>
              <a:t>SMU1/SMU4 grounded</a:t>
            </a:r>
          </a:p>
          <a:p>
            <a:pPr marL="932688" lvl="2" indent="-457200"/>
            <a:endParaRPr lang="en-US" sz="1300" dirty="0"/>
          </a:p>
          <a:p>
            <a:pPr marL="932688" lvl="2" indent="-457200"/>
            <a:endParaRPr lang="en-US" sz="1300" dirty="0"/>
          </a:p>
          <a:p>
            <a:pPr marL="932688" lvl="2" indent="-457200"/>
            <a:endParaRPr lang="en-US" sz="1300" dirty="0"/>
          </a:p>
          <a:p>
            <a:pPr marL="932688" lvl="2" indent="-457200"/>
            <a:endParaRPr lang="en-US" sz="13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851DB8-C70F-6647-8AA0-3FDE2ED5F89D}"/>
              </a:ext>
            </a:extLst>
          </p:cNvPr>
          <p:cNvGrpSpPr/>
          <p:nvPr/>
        </p:nvGrpSpPr>
        <p:grpSpPr>
          <a:xfrm>
            <a:off x="9131236" y="4291727"/>
            <a:ext cx="2390204" cy="1883989"/>
            <a:chOff x="8924300" y="4620542"/>
            <a:chExt cx="2450361" cy="19508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3867C5-45F6-7F47-894A-AA1FFE6AC775}"/>
                </a:ext>
              </a:extLst>
            </p:cNvPr>
            <p:cNvSpPr/>
            <p:nvPr/>
          </p:nvSpPr>
          <p:spPr>
            <a:xfrm>
              <a:off x="9310226" y="5294782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22C792-8778-734A-A661-F96F4745992B}"/>
                </a:ext>
              </a:extLst>
            </p:cNvPr>
            <p:cNvSpPr/>
            <p:nvPr/>
          </p:nvSpPr>
          <p:spPr>
            <a:xfrm>
              <a:off x="9767426" y="5294781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EE2BC6-2743-7D47-A277-FC47BDD8B558}"/>
                </a:ext>
              </a:extLst>
            </p:cNvPr>
            <p:cNvSpPr/>
            <p:nvPr/>
          </p:nvSpPr>
          <p:spPr>
            <a:xfrm>
              <a:off x="10224626" y="5294780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2F58B3-3D6E-404A-9EF0-2414A305FC84}"/>
                </a:ext>
              </a:extLst>
            </p:cNvPr>
            <p:cNvSpPr/>
            <p:nvPr/>
          </p:nvSpPr>
          <p:spPr>
            <a:xfrm>
              <a:off x="9310226" y="5709941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D6B7A1-701E-8A44-B72B-6DD2E54C8574}"/>
                </a:ext>
              </a:extLst>
            </p:cNvPr>
            <p:cNvSpPr/>
            <p:nvPr/>
          </p:nvSpPr>
          <p:spPr>
            <a:xfrm>
              <a:off x="9767426" y="5709940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260379-CDAB-8949-8A9D-E288CEBE2701}"/>
                </a:ext>
              </a:extLst>
            </p:cNvPr>
            <p:cNvSpPr/>
            <p:nvPr/>
          </p:nvSpPr>
          <p:spPr>
            <a:xfrm>
              <a:off x="10224626" y="5709939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EEA88C-83A2-2A47-90AE-B6083DE0AAD9}"/>
                </a:ext>
              </a:extLst>
            </p:cNvPr>
            <p:cNvSpPr/>
            <p:nvPr/>
          </p:nvSpPr>
          <p:spPr>
            <a:xfrm>
              <a:off x="9310226" y="6125099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9605BD-61EA-3042-8D66-9C826AEEA15E}"/>
                </a:ext>
              </a:extLst>
            </p:cNvPr>
            <p:cNvSpPr/>
            <p:nvPr/>
          </p:nvSpPr>
          <p:spPr>
            <a:xfrm>
              <a:off x="9767426" y="6125098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CD674A-C4AB-114A-8D51-07C94FC40890}"/>
                </a:ext>
              </a:extLst>
            </p:cNvPr>
            <p:cNvSpPr/>
            <p:nvPr/>
          </p:nvSpPr>
          <p:spPr>
            <a:xfrm>
              <a:off x="10224626" y="6125097"/>
              <a:ext cx="146638" cy="144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CC9461D-D0F3-D945-90FC-CF5CFDD24921}"/>
                </a:ext>
              </a:extLst>
            </p:cNvPr>
            <p:cNvSpPr/>
            <p:nvPr/>
          </p:nvSpPr>
          <p:spPr>
            <a:xfrm rot="10800000">
              <a:off x="9257675" y="5186408"/>
              <a:ext cx="251743" cy="168165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3FBDC40-7D27-B34D-8A73-1245FEEF6963}"/>
                </a:ext>
              </a:extLst>
            </p:cNvPr>
            <p:cNvSpPr/>
            <p:nvPr/>
          </p:nvSpPr>
          <p:spPr>
            <a:xfrm rot="10800000">
              <a:off x="10172073" y="5186406"/>
              <a:ext cx="251743" cy="168165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324BB-C409-E942-811B-BB9679C54DBB}"/>
                </a:ext>
              </a:extLst>
            </p:cNvPr>
            <p:cNvSpPr/>
            <p:nvPr/>
          </p:nvSpPr>
          <p:spPr>
            <a:xfrm>
              <a:off x="9215632" y="5149872"/>
              <a:ext cx="777765" cy="788276"/>
            </a:xfrm>
            <a:custGeom>
              <a:avLst/>
              <a:gdLst>
                <a:gd name="connsiteX0" fmla="*/ 777765 w 777765"/>
                <a:gd name="connsiteY0" fmla="*/ 0 h 788276"/>
                <a:gd name="connsiteX1" fmla="*/ 777765 w 777765"/>
                <a:gd name="connsiteY1" fmla="*/ 788276 h 788276"/>
                <a:gd name="connsiteX2" fmla="*/ 0 w 777765"/>
                <a:gd name="connsiteY2" fmla="*/ 788276 h 788276"/>
                <a:gd name="connsiteX3" fmla="*/ 0 w 777765"/>
                <a:gd name="connsiteY3" fmla="*/ 483476 h 788276"/>
                <a:gd name="connsiteX4" fmla="*/ 493986 w 777765"/>
                <a:gd name="connsiteY4" fmla="*/ 483476 h 788276"/>
                <a:gd name="connsiteX5" fmla="*/ 493986 w 777765"/>
                <a:gd name="connsiteY5" fmla="*/ 10511 h 788276"/>
                <a:gd name="connsiteX6" fmla="*/ 777765 w 777765"/>
                <a:gd name="connsiteY6" fmla="*/ 0 h 78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765" h="788276">
                  <a:moveTo>
                    <a:pt x="777765" y="0"/>
                  </a:moveTo>
                  <a:lnTo>
                    <a:pt x="777765" y="788276"/>
                  </a:lnTo>
                  <a:lnTo>
                    <a:pt x="0" y="788276"/>
                  </a:lnTo>
                  <a:lnTo>
                    <a:pt x="0" y="483476"/>
                  </a:lnTo>
                  <a:lnTo>
                    <a:pt x="493986" y="483476"/>
                  </a:lnTo>
                  <a:lnTo>
                    <a:pt x="493986" y="10511"/>
                  </a:lnTo>
                  <a:lnTo>
                    <a:pt x="777765" y="0"/>
                  </a:lnTo>
                  <a:close/>
                </a:path>
              </a:pathLst>
            </a:custGeom>
            <a:solidFill>
              <a:srgbClr val="8E8E8E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4AD3CF-D446-9F47-958F-C0BE4A958BE4}"/>
                </a:ext>
              </a:extLst>
            </p:cNvPr>
            <p:cNvSpPr/>
            <p:nvPr/>
          </p:nvSpPr>
          <p:spPr>
            <a:xfrm>
              <a:off x="8924300" y="4738510"/>
              <a:ext cx="1832887" cy="183288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920456-728C-B94F-9A79-5912A0634FDA}"/>
                </a:ext>
              </a:extLst>
            </p:cNvPr>
            <p:cNvSpPr txBox="1"/>
            <p:nvPr/>
          </p:nvSpPr>
          <p:spPr>
            <a:xfrm>
              <a:off x="9128930" y="4963007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SMU3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126355-AF74-7048-94DD-470F5BE10B0A}"/>
                </a:ext>
              </a:extLst>
            </p:cNvPr>
            <p:cNvSpPr txBox="1"/>
            <p:nvPr/>
          </p:nvSpPr>
          <p:spPr>
            <a:xfrm>
              <a:off x="10038219" y="4966854"/>
              <a:ext cx="5180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SMU4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D96587D-EBA5-044F-B059-BBD01424037B}"/>
                </a:ext>
              </a:extLst>
            </p:cNvPr>
            <p:cNvSpPr/>
            <p:nvPr/>
          </p:nvSpPr>
          <p:spPr>
            <a:xfrm>
              <a:off x="10880819" y="4831489"/>
              <a:ext cx="492398" cy="780839"/>
            </a:xfrm>
            <a:custGeom>
              <a:avLst/>
              <a:gdLst>
                <a:gd name="connsiteX0" fmla="*/ 26978 w 492398"/>
                <a:gd name="connsiteY0" fmla="*/ 318383 h 780839"/>
                <a:gd name="connsiteX1" fmla="*/ 100551 w 492398"/>
                <a:gd name="connsiteY1" fmla="*/ 360425 h 780839"/>
                <a:gd name="connsiteX2" fmla="*/ 142592 w 492398"/>
                <a:gd name="connsiteY2" fmla="*/ 402466 h 780839"/>
                <a:gd name="connsiteX3" fmla="*/ 195144 w 492398"/>
                <a:gd name="connsiteY3" fmla="*/ 486549 h 780839"/>
                <a:gd name="connsiteX4" fmla="*/ 205654 w 492398"/>
                <a:gd name="connsiteY4" fmla="*/ 518080 h 780839"/>
                <a:gd name="connsiteX5" fmla="*/ 195144 w 492398"/>
                <a:gd name="connsiteY5" fmla="*/ 581142 h 780839"/>
                <a:gd name="connsiteX6" fmla="*/ 90040 w 492398"/>
                <a:gd name="connsiteY6" fmla="*/ 591652 h 780839"/>
                <a:gd name="connsiteX7" fmla="*/ 37489 w 492398"/>
                <a:gd name="connsiteY7" fmla="*/ 497059 h 780839"/>
                <a:gd name="connsiteX8" fmla="*/ 26978 w 492398"/>
                <a:gd name="connsiteY8" fmla="*/ 455018 h 780839"/>
                <a:gd name="connsiteX9" fmla="*/ 47999 w 492398"/>
                <a:gd name="connsiteY9" fmla="*/ 244811 h 780839"/>
                <a:gd name="connsiteX10" fmla="*/ 79530 w 492398"/>
                <a:gd name="connsiteY10" fmla="*/ 181749 h 780839"/>
                <a:gd name="connsiteX11" fmla="*/ 142592 w 492398"/>
                <a:gd name="connsiteY11" fmla="*/ 150218 h 780839"/>
                <a:gd name="connsiteX12" fmla="*/ 174123 w 492398"/>
                <a:gd name="connsiteY12" fmla="*/ 160728 h 780839"/>
                <a:gd name="connsiteX13" fmla="*/ 216165 w 492398"/>
                <a:gd name="connsiteY13" fmla="*/ 234301 h 780839"/>
                <a:gd name="connsiteX14" fmla="*/ 237185 w 492398"/>
                <a:gd name="connsiteY14" fmla="*/ 286852 h 780839"/>
                <a:gd name="connsiteX15" fmla="*/ 268716 w 492398"/>
                <a:gd name="connsiteY15" fmla="*/ 349915 h 780839"/>
                <a:gd name="connsiteX16" fmla="*/ 279227 w 492398"/>
                <a:gd name="connsiteY16" fmla="*/ 381446 h 780839"/>
                <a:gd name="connsiteX17" fmla="*/ 289737 w 492398"/>
                <a:gd name="connsiteY17" fmla="*/ 423487 h 780839"/>
                <a:gd name="connsiteX18" fmla="*/ 310758 w 492398"/>
                <a:gd name="connsiteY18" fmla="*/ 455018 h 780839"/>
                <a:gd name="connsiteX19" fmla="*/ 321268 w 492398"/>
                <a:gd name="connsiteY19" fmla="*/ 507570 h 780839"/>
                <a:gd name="connsiteX20" fmla="*/ 331778 w 492398"/>
                <a:gd name="connsiteY20" fmla="*/ 539101 h 780839"/>
                <a:gd name="connsiteX21" fmla="*/ 321268 w 492398"/>
                <a:gd name="connsiteY21" fmla="*/ 738797 h 780839"/>
                <a:gd name="connsiteX22" fmla="*/ 289737 w 492398"/>
                <a:gd name="connsiteY22" fmla="*/ 759818 h 780839"/>
                <a:gd name="connsiteX23" fmla="*/ 226675 w 492398"/>
                <a:gd name="connsiteY23" fmla="*/ 780839 h 780839"/>
                <a:gd name="connsiteX24" fmla="*/ 184634 w 492398"/>
                <a:gd name="connsiteY24" fmla="*/ 770328 h 780839"/>
                <a:gd name="connsiteX25" fmla="*/ 163613 w 492398"/>
                <a:gd name="connsiteY25" fmla="*/ 738797 h 780839"/>
                <a:gd name="connsiteX26" fmla="*/ 174123 w 492398"/>
                <a:gd name="connsiteY26" fmla="*/ 528590 h 780839"/>
                <a:gd name="connsiteX27" fmla="*/ 205654 w 492398"/>
                <a:gd name="connsiteY27" fmla="*/ 476039 h 780839"/>
                <a:gd name="connsiteX28" fmla="*/ 247696 w 492398"/>
                <a:gd name="connsiteY28" fmla="*/ 402466 h 780839"/>
                <a:gd name="connsiteX29" fmla="*/ 310758 w 492398"/>
                <a:gd name="connsiteY29" fmla="*/ 370935 h 780839"/>
                <a:gd name="connsiteX30" fmla="*/ 342289 w 492398"/>
                <a:gd name="connsiteY30" fmla="*/ 402466 h 780839"/>
                <a:gd name="connsiteX31" fmla="*/ 373820 w 492398"/>
                <a:gd name="connsiteY31" fmla="*/ 486549 h 780839"/>
                <a:gd name="connsiteX32" fmla="*/ 384330 w 492398"/>
                <a:gd name="connsiteY32" fmla="*/ 539101 h 780839"/>
                <a:gd name="connsiteX33" fmla="*/ 405351 w 492398"/>
                <a:gd name="connsiteY33" fmla="*/ 602163 h 780839"/>
                <a:gd name="connsiteX34" fmla="*/ 363309 w 492398"/>
                <a:gd name="connsiteY34" fmla="*/ 539101 h 780839"/>
                <a:gd name="connsiteX35" fmla="*/ 300247 w 492398"/>
                <a:gd name="connsiteY35" fmla="*/ 402466 h 780839"/>
                <a:gd name="connsiteX36" fmla="*/ 279227 w 492398"/>
                <a:gd name="connsiteY36" fmla="*/ 360425 h 780839"/>
                <a:gd name="connsiteX37" fmla="*/ 237185 w 492398"/>
                <a:gd name="connsiteY37" fmla="*/ 255321 h 780839"/>
                <a:gd name="connsiteX38" fmla="*/ 216165 w 492398"/>
                <a:gd name="connsiteY38" fmla="*/ 202770 h 780839"/>
                <a:gd name="connsiteX39" fmla="*/ 205654 w 492398"/>
                <a:gd name="connsiteY39" fmla="*/ 160728 h 780839"/>
                <a:gd name="connsiteX40" fmla="*/ 184634 w 492398"/>
                <a:gd name="connsiteY40" fmla="*/ 108177 h 780839"/>
                <a:gd name="connsiteX41" fmla="*/ 174123 w 492398"/>
                <a:gd name="connsiteY41" fmla="*/ 76646 h 780839"/>
                <a:gd name="connsiteX42" fmla="*/ 142592 w 492398"/>
                <a:gd name="connsiteY42" fmla="*/ 3073 h 780839"/>
                <a:gd name="connsiteX43" fmla="*/ 121571 w 492398"/>
                <a:gd name="connsiteY43" fmla="*/ 34604 h 780839"/>
                <a:gd name="connsiteX44" fmla="*/ 142592 w 492398"/>
                <a:gd name="connsiteY44" fmla="*/ 181749 h 780839"/>
                <a:gd name="connsiteX45" fmla="*/ 174123 w 492398"/>
                <a:gd name="connsiteY45" fmla="*/ 276342 h 780839"/>
                <a:gd name="connsiteX46" fmla="*/ 268716 w 492398"/>
                <a:gd name="connsiteY46" fmla="*/ 433997 h 780839"/>
                <a:gd name="connsiteX47" fmla="*/ 300247 w 492398"/>
                <a:gd name="connsiteY47" fmla="*/ 455018 h 780839"/>
                <a:gd name="connsiteX48" fmla="*/ 415861 w 492398"/>
                <a:gd name="connsiteY48" fmla="*/ 444508 h 780839"/>
                <a:gd name="connsiteX49" fmla="*/ 447392 w 492398"/>
                <a:gd name="connsiteY49" fmla="*/ 433997 h 780839"/>
                <a:gd name="connsiteX50" fmla="*/ 405351 w 492398"/>
                <a:gd name="connsiteY50" fmla="*/ 549611 h 780839"/>
                <a:gd name="connsiteX51" fmla="*/ 384330 w 492398"/>
                <a:gd name="connsiteY51" fmla="*/ 581142 h 780839"/>
                <a:gd name="connsiteX52" fmla="*/ 321268 w 492398"/>
                <a:gd name="connsiteY52" fmla="*/ 612673 h 780839"/>
                <a:gd name="connsiteX53" fmla="*/ 226675 w 492398"/>
                <a:gd name="connsiteY53" fmla="*/ 602163 h 780839"/>
                <a:gd name="connsiteX54" fmla="*/ 205654 w 492398"/>
                <a:gd name="connsiteY54" fmla="*/ 570632 h 780839"/>
                <a:gd name="connsiteX55" fmla="*/ 184634 w 492398"/>
                <a:gd name="connsiteY55" fmla="*/ 497059 h 780839"/>
                <a:gd name="connsiteX56" fmla="*/ 195144 w 492398"/>
                <a:gd name="connsiteY56" fmla="*/ 370935 h 780839"/>
                <a:gd name="connsiteX57" fmla="*/ 216165 w 492398"/>
                <a:gd name="connsiteY57" fmla="*/ 328894 h 780839"/>
                <a:gd name="connsiteX58" fmla="*/ 226675 w 492398"/>
                <a:gd name="connsiteY58" fmla="*/ 286852 h 780839"/>
                <a:gd name="connsiteX59" fmla="*/ 247696 w 492398"/>
                <a:gd name="connsiteY59" fmla="*/ 244811 h 780839"/>
                <a:gd name="connsiteX60" fmla="*/ 268716 w 492398"/>
                <a:gd name="connsiteY60" fmla="*/ 181749 h 780839"/>
                <a:gd name="connsiteX61" fmla="*/ 289737 w 492398"/>
                <a:gd name="connsiteY61" fmla="*/ 129197 h 780839"/>
                <a:gd name="connsiteX62" fmla="*/ 321268 w 492398"/>
                <a:gd name="connsiteY62" fmla="*/ 34604 h 780839"/>
                <a:gd name="connsiteX63" fmla="*/ 342289 w 492398"/>
                <a:gd name="connsiteY63" fmla="*/ 3073 h 780839"/>
                <a:gd name="connsiteX64" fmla="*/ 310758 w 492398"/>
                <a:gd name="connsiteY64" fmla="*/ 13583 h 780839"/>
                <a:gd name="connsiteX65" fmla="*/ 279227 w 492398"/>
                <a:gd name="connsiteY65" fmla="*/ 34604 h 780839"/>
                <a:gd name="connsiteX66" fmla="*/ 268716 w 492398"/>
                <a:gd name="connsiteY66" fmla="*/ 66135 h 780839"/>
                <a:gd name="connsiteX67" fmla="*/ 247696 w 492398"/>
                <a:gd name="connsiteY67" fmla="*/ 97666 h 780839"/>
                <a:gd name="connsiteX68" fmla="*/ 226675 w 492398"/>
                <a:gd name="connsiteY68" fmla="*/ 171239 h 780839"/>
                <a:gd name="connsiteX69" fmla="*/ 205654 w 492398"/>
                <a:gd name="connsiteY69" fmla="*/ 223790 h 780839"/>
                <a:gd name="connsiteX70" fmla="*/ 195144 w 492398"/>
                <a:gd name="connsiteY70" fmla="*/ 265832 h 780839"/>
                <a:gd name="connsiteX71" fmla="*/ 174123 w 492398"/>
                <a:gd name="connsiteY71" fmla="*/ 360425 h 780839"/>
                <a:gd name="connsiteX72" fmla="*/ 184634 w 492398"/>
                <a:gd name="connsiteY72" fmla="*/ 433997 h 780839"/>
                <a:gd name="connsiteX73" fmla="*/ 216165 w 492398"/>
                <a:gd name="connsiteY73" fmla="*/ 455018 h 780839"/>
                <a:gd name="connsiteX74" fmla="*/ 310758 w 492398"/>
                <a:gd name="connsiteY74" fmla="*/ 528590 h 780839"/>
                <a:gd name="connsiteX75" fmla="*/ 342289 w 492398"/>
                <a:gd name="connsiteY75" fmla="*/ 549611 h 780839"/>
                <a:gd name="connsiteX76" fmla="*/ 405351 w 492398"/>
                <a:gd name="connsiteY76" fmla="*/ 612673 h 780839"/>
                <a:gd name="connsiteX77" fmla="*/ 384330 w 492398"/>
                <a:gd name="connsiteY77" fmla="*/ 665225 h 780839"/>
                <a:gd name="connsiteX78" fmla="*/ 352799 w 492398"/>
                <a:gd name="connsiteY78" fmla="*/ 623183 h 780839"/>
                <a:gd name="connsiteX79" fmla="*/ 289737 w 492398"/>
                <a:gd name="connsiteY79" fmla="*/ 476039 h 780839"/>
                <a:gd name="connsiteX80" fmla="*/ 279227 w 492398"/>
                <a:gd name="connsiteY80" fmla="*/ 412977 h 780839"/>
                <a:gd name="connsiteX81" fmla="*/ 258206 w 492398"/>
                <a:gd name="connsiteY81" fmla="*/ 349915 h 780839"/>
                <a:gd name="connsiteX82" fmla="*/ 247696 w 492398"/>
                <a:gd name="connsiteY82" fmla="*/ 234301 h 780839"/>
                <a:gd name="connsiteX83" fmla="*/ 258206 w 492398"/>
                <a:gd name="connsiteY83" fmla="*/ 76646 h 780839"/>
                <a:gd name="connsiteX84" fmla="*/ 268716 w 492398"/>
                <a:gd name="connsiteY84" fmla="*/ 108177 h 780839"/>
                <a:gd name="connsiteX85" fmla="*/ 279227 w 492398"/>
                <a:gd name="connsiteY85" fmla="*/ 150218 h 780839"/>
                <a:gd name="connsiteX86" fmla="*/ 300247 w 492398"/>
                <a:gd name="connsiteY86" fmla="*/ 328894 h 780839"/>
                <a:gd name="connsiteX87" fmla="*/ 310758 w 492398"/>
                <a:gd name="connsiteY87" fmla="*/ 360425 h 780839"/>
                <a:gd name="connsiteX88" fmla="*/ 321268 w 492398"/>
                <a:gd name="connsiteY88" fmla="*/ 423487 h 780839"/>
                <a:gd name="connsiteX89" fmla="*/ 342289 w 492398"/>
                <a:gd name="connsiteY89" fmla="*/ 497059 h 780839"/>
                <a:gd name="connsiteX90" fmla="*/ 363309 w 492398"/>
                <a:gd name="connsiteY90" fmla="*/ 633694 h 780839"/>
                <a:gd name="connsiteX91" fmla="*/ 352799 w 492398"/>
                <a:gd name="connsiteY91" fmla="*/ 675735 h 780839"/>
                <a:gd name="connsiteX92" fmla="*/ 321268 w 492398"/>
                <a:gd name="connsiteY92" fmla="*/ 644204 h 780839"/>
                <a:gd name="connsiteX93" fmla="*/ 300247 w 492398"/>
                <a:gd name="connsiteY93" fmla="*/ 602163 h 780839"/>
                <a:gd name="connsiteX94" fmla="*/ 279227 w 492398"/>
                <a:gd name="connsiteY94" fmla="*/ 570632 h 780839"/>
                <a:gd name="connsiteX95" fmla="*/ 268716 w 492398"/>
                <a:gd name="connsiteY95" fmla="*/ 528590 h 780839"/>
                <a:gd name="connsiteX96" fmla="*/ 226675 w 492398"/>
                <a:gd name="connsiteY96" fmla="*/ 402466 h 780839"/>
                <a:gd name="connsiteX97" fmla="*/ 216165 w 492398"/>
                <a:gd name="connsiteY97" fmla="*/ 307873 h 780839"/>
                <a:gd name="connsiteX98" fmla="*/ 205654 w 492398"/>
                <a:gd name="connsiteY98" fmla="*/ 234301 h 780839"/>
                <a:gd name="connsiteX99" fmla="*/ 195144 w 492398"/>
                <a:gd name="connsiteY99" fmla="*/ 129197 h 780839"/>
                <a:gd name="connsiteX100" fmla="*/ 226675 w 492398"/>
                <a:gd name="connsiteY100" fmla="*/ 160728 h 780839"/>
                <a:gd name="connsiteX101" fmla="*/ 247696 w 492398"/>
                <a:gd name="connsiteY101" fmla="*/ 255321 h 780839"/>
                <a:gd name="connsiteX102" fmla="*/ 268716 w 492398"/>
                <a:gd name="connsiteY102" fmla="*/ 328894 h 780839"/>
                <a:gd name="connsiteX103" fmla="*/ 289737 w 492398"/>
                <a:gd name="connsiteY103" fmla="*/ 528590 h 780839"/>
                <a:gd name="connsiteX104" fmla="*/ 300247 w 492398"/>
                <a:gd name="connsiteY104" fmla="*/ 623183 h 780839"/>
                <a:gd name="connsiteX105" fmla="*/ 289737 w 492398"/>
                <a:gd name="connsiteY105" fmla="*/ 738797 h 780839"/>
                <a:gd name="connsiteX106" fmla="*/ 258206 w 492398"/>
                <a:gd name="connsiteY106" fmla="*/ 728287 h 780839"/>
                <a:gd name="connsiteX107" fmla="*/ 247696 w 492398"/>
                <a:gd name="connsiteY107" fmla="*/ 696756 h 780839"/>
                <a:gd name="connsiteX108" fmla="*/ 205654 w 492398"/>
                <a:gd name="connsiteY108" fmla="*/ 623183 h 780839"/>
                <a:gd name="connsiteX109" fmla="*/ 153102 w 492398"/>
                <a:gd name="connsiteY109" fmla="*/ 486549 h 780839"/>
                <a:gd name="connsiteX110" fmla="*/ 132082 w 492398"/>
                <a:gd name="connsiteY110" fmla="*/ 412977 h 780839"/>
                <a:gd name="connsiteX111" fmla="*/ 111061 w 492398"/>
                <a:gd name="connsiteY111" fmla="*/ 360425 h 780839"/>
                <a:gd name="connsiteX112" fmla="*/ 90040 w 492398"/>
                <a:gd name="connsiteY112" fmla="*/ 286852 h 780839"/>
                <a:gd name="connsiteX113" fmla="*/ 79530 w 492398"/>
                <a:gd name="connsiteY113" fmla="*/ 255321 h 780839"/>
                <a:gd name="connsiteX114" fmla="*/ 111061 w 492398"/>
                <a:gd name="connsiteY114" fmla="*/ 412977 h 780839"/>
                <a:gd name="connsiteX115" fmla="*/ 132082 w 492398"/>
                <a:gd name="connsiteY115" fmla="*/ 465528 h 780839"/>
                <a:gd name="connsiteX116" fmla="*/ 142592 w 492398"/>
                <a:gd name="connsiteY116" fmla="*/ 518080 h 780839"/>
                <a:gd name="connsiteX117" fmla="*/ 153102 w 492398"/>
                <a:gd name="connsiteY117" fmla="*/ 581142 h 780839"/>
                <a:gd name="connsiteX118" fmla="*/ 163613 w 492398"/>
                <a:gd name="connsiteY118" fmla="*/ 612673 h 780839"/>
                <a:gd name="connsiteX119" fmla="*/ 174123 w 492398"/>
                <a:gd name="connsiteY119" fmla="*/ 654715 h 780839"/>
                <a:gd name="connsiteX120" fmla="*/ 132082 w 492398"/>
                <a:gd name="connsiteY120" fmla="*/ 549611 h 780839"/>
                <a:gd name="connsiteX121" fmla="*/ 100551 w 492398"/>
                <a:gd name="connsiteY121" fmla="*/ 476039 h 780839"/>
                <a:gd name="connsiteX122" fmla="*/ 79530 w 492398"/>
                <a:gd name="connsiteY122" fmla="*/ 423487 h 780839"/>
                <a:gd name="connsiteX123" fmla="*/ 58509 w 492398"/>
                <a:gd name="connsiteY123" fmla="*/ 339404 h 780839"/>
                <a:gd name="connsiteX124" fmla="*/ 37489 w 492398"/>
                <a:gd name="connsiteY124" fmla="*/ 234301 h 780839"/>
                <a:gd name="connsiteX125" fmla="*/ 26978 w 492398"/>
                <a:gd name="connsiteY125" fmla="*/ 202770 h 780839"/>
                <a:gd name="connsiteX126" fmla="*/ 16468 w 492398"/>
                <a:gd name="connsiteY126" fmla="*/ 139708 h 780839"/>
                <a:gd name="connsiteX127" fmla="*/ 5958 w 492398"/>
                <a:gd name="connsiteY127" fmla="*/ 87156 h 780839"/>
                <a:gd name="connsiteX128" fmla="*/ 47999 w 492398"/>
                <a:gd name="connsiteY128" fmla="*/ 129197 h 780839"/>
                <a:gd name="connsiteX129" fmla="*/ 58509 w 492398"/>
                <a:gd name="connsiteY129" fmla="*/ 160728 h 780839"/>
                <a:gd name="connsiteX130" fmla="*/ 163613 w 492398"/>
                <a:gd name="connsiteY130" fmla="*/ 307873 h 780839"/>
                <a:gd name="connsiteX131" fmla="*/ 279227 w 492398"/>
                <a:gd name="connsiteY131" fmla="*/ 476039 h 780839"/>
                <a:gd name="connsiteX132" fmla="*/ 331778 w 492398"/>
                <a:gd name="connsiteY132" fmla="*/ 549611 h 780839"/>
                <a:gd name="connsiteX133" fmla="*/ 352799 w 492398"/>
                <a:gd name="connsiteY133" fmla="*/ 581142 h 780839"/>
                <a:gd name="connsiteX134" fmla="*/ 405351 w 492398"/>
                <a:gd name="connsiteY134" fmla="*/ 644204 h 780839"/>
                <a:gd name="connsiteX135" fmla="*/ 415861 w 492398"/>
                <a:gd name="connsiteY135" fmla="*/ 675735 h 780839"/>
                <a:gd name="connsiteX136" fmla="*/ 352799 w 492398"/>
                <a:gd name="connsiteY136" fmla="*/ 602163 h 780839"/>
                <a:gd name="connsiteX137" fmla="*/ 321268 w 492398"/>
                <a:gd name="connsiteY137" fmla="*/ 528590 h 780839"/>
                <a:gd name="connsiteX138" fmla="*/ 310758 w 492398"/>
                <a:gd name="connsiteY138" fmla="*/ 486549 h 780839"/>
                <a:gd name="connsiteX139" fmla="*/ 300247 w 492398"/>
                <a:gd name="connsiteY139" fmla="*/ 455018 h 780839"/>
                <a:gd name="connsiteX140" fmla="*/ 289737 w 492398"/>
                <a:gd name="connsiteY140" fmla="*/ 381446 h 780839"/>
                <a:gd name="connsiteX141" fmla="*/ 279227 w 492398"/>
                <a:gd name="connsiteY141" fmla="*/ 349915 h 780839"/>
                <a:gd name="connsiteX142" fmla="*/ 289737 w 492398"/>
                <a:gd name="connsiteY142" fmla="*/ 160728 h 780839"/>
                <a:gd name="connsiteX143" fmla="*/ 321268 w 492398"/>
                <a:gd name="connsiteY143" fmla="*/ 234301 h 780839"/>
                <a:gd name="connsiteX144" fmla="*/ 342289 w 492398"/>
                <a:gd name="connsiteY144" fmla="*/ 286852 h 780839"/>
                <a:gd name="connsiteX145" fmla="*/ 373820 w 492398"/>
                <a:gd name="connsiteY145" fmla="*/ 349915 h 780839"/>
                <a:gd name="connsiteX146" fmla="*/ 384330 w 492398"/>
                <a:gd name="connsiteY146" fmla="*/ 381446 h 780839"/>
                <a:gd name="connsiteX147" fmla="*/ 415861 w 492398"/>
                <a:gd name="connsiteY147" fmla="*/ 433997 h 780839"/>
                <a:gd name="connsiteX148" fmla="*/ 457902 w 492398"/>
                <a:gd name="connsiteY148" fmla="*/ 539101 h 780839"/>
                <a:gd name="connsiteX149" fmla="*/ 478923 w 492398"/>
                <a:gd name="connsiteY149" fmla="*/ 570632 h 780839"/>
                <a:gd name="connsiteX150" fmla="*/ 489434 w 492398"/>
                <a:gd name="connsiteY150" fmla="*/ 602163 h 780839"/>
                <a:gd name="connsiteX151" fmla="*/ 447392 w 492398"/>
                <a:gd name="connsiteY151" fmla="*/ 591652 h 780839"/>
                <a:gd name="connsiteX152" fmla="*/ 394840 w 492398"/>
                <a:gd name="connsiteY152" fmla="*/ 518080 h 780839"/>
                <a:gd name="connsiteX153" fmla="*/ 373820 w 492398"/>
                <a:gd name="connsiteY153" fmla="*/ 433997 h 780839"/>
                <a:gd name="connsiteX154" fmla="*/ 352799 w 492398"/>
                <a:gd name="connsiteY154" fmla="*/ 381446 h 780839"/>
                <a:gd name="connsiteX155" fmla="*/ 342289 w 492398"/>
                <a:gd name="connsiteY155" fmla="*/ 328894 h 780839"/>
                <a:gd name="connsiteX156" fmla="*/ 310758 w 492398"/>
                <a:gd name="connsiteY156" fmla="*/ 234301 h 780839"/>
                <a:gd name="connsiteX157" fmla="*/ 289737 w 492398"/>
                <a:gd name="connsiteY157" fmla="*/ 160728 h 7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492398" h="780839">
                  <a:moveTo>
                    <a:pt x="26978" y="318383"/>
                  </a:moveTo>
                  <a:cubicBezTo>
                    <a:pt x="51502" y="332397"/>
                    <a:pt x="77707" y="343812"/>
                    <a:pt x="100551" y="360425"/>
                  </a:cubicBezTo>
                  <a:cubicBezTo>
                    <a:pt x="116579" y="372082"/>
                    <a:pt x="129542" y="387551"/>
                    <a:pt x="142592" y="402466"/>
                  </a:cubicBezTo>
                  <a:cubicBezTo>
                    <a:pt x="167940" y="431435"/>
                    <a:pt x="180227" y="451744"/>
                    <a:pt x="195144" y="486549"/>
                  </a:cubicBezTo>
                  <a:cubicBezTo>
                    <a:pt x="199508" y="496732"/>
                    <a:pt x="202151" y="507570"/>
                    <a:pt x="205654" y="518080"/>
                  </a:cubicBezTo>
                  <a:cubicBezTo>
                    <a:pt x="202151" y="539101"/>
                    <a:pt x="204674" y="562081"/>
                    <a:pt x="195144" y="581142"/>
                  </a:cubicBezTo>
                  <a:cubicBezTo>
                    <a:pt x="175445" y="620540"/>
                    <a:pt x="112488" y="594859"/>
                    <a:pt x="90040" y="591652"/>
                  </a:cubicBezTo>
                  <a:cubicBezTo>
                    <a:pt x="52396" y="535186"/>
                    <a:pt x="51364" y="545622"/>
                    <a:pt x="37489" y="497059"/>
                  </a:cubicBezTo>
                  <a:cubicBezTo>
                    <a:pt x="33521" y="483170"/>
                    <a:pt x="30482" y="469032"/>
                    <a:pt x="26978" y="455018"/>
                  </a:cubicBezTo>
                  <a:cubicBezTo>
                    <a:pt x="34637" y="332487"/>
                    <a:pt x="24833" y="325895"/>
                    <a:pt x="47999" y="244811"/>
                  </a:cubicBezTo>
                  <a:cubicBezTo>
                    <a:pt x="54838" y="220875"/>
                    <a:pt x="61104" y="200175"/>
                    <a:pt x="79530" y="181749"/>
                  </a:cubicBezTo>
                  <a:cubicBezTo>
                    <a:pt x="99906" y="161373"/>
                    <a:pt x="116946" y="158766"/>
                    <a:pt x="142592" y="150218"/>
                  </a:cubicBezTo>
                  <a:cubicBezTo>
                    <a:pt x="153102" y="153721"/>
                    <a:pt x="165472" y="153807"/>
                    <a:pt x="174123" y="160728"/>
                  </a:cubicBezTo>
                  <a:cubicBezTo>
                    <a:pt x="185785" y="170057"/>
                    <a:pt x="211884" y="224669"/>
                    <a:pt x="216165" y="234301"/>
                  </a:cubicBezTo>
                  <a:cubicBezTo>
                    <a:pt x="223827" y="251541"/>
                    <a:pt x="229378" y="269677"/>
                    <a:pt x="237185" y="286852"/>
                  </a:cubicBezTo>
                  <a:cubicBezTo>
                    <a:pt x="246910" y="308248"/>
                    <a:pt x="259171" y="328439"/>
                    <a:pt x="268716" y="349915"/>
                  </a:cubicBezTo>
                  <a:cubicBezTo>
                    <a:pt x="273216" y="360039"/>
                    <a:pt x="276183" y="370793"/>
                    <a:pt x="279227" y="381446"/>
                  </a:cubicBezTo>
                  <a:cubicBezTo>
                    <a:pt x="283195" y="395335"/>
                    <a:pt x="284047" y="410210"/>
                    <a:pt x="289737" y="423487"/>
                  </a:cubicBezTo>
                  <a:cubicBezTo>
                    <a:pt x="294713" y="435098"/>
                    <a:pt x="303751" y="444508"/>
                    <a:pt x="310758" y="455018"/>
                  </a:cubicBezTo>
                  <a:cubicBezTo>
                    <a:pt x="314261" y="472535"/>
                    <a:pt x="316935" y="490239"/>
                    <a:pt x="321268" y="507570"/>
                  </a:cubicBezTo>
                  <a:cubicBezTo>
                    <a:pt x="323955" y="518318"/>
                    <a:pt x="331778" y="528022"/>
                    <a:pt x="331778" y="539101"/>
                  </a:cubicBezTo>
                  <a:cubicBezTo>
                    <a:pt x="331778" y="605758"/>
                    <a:pt x="333740" y="673317"/>
                    <a:pt x="321268" y="738797"/>
                  </a:cubicBezTo>
                  <a:cubicBezTo>
                    <a:pt x="318904" y="751206"/>
                    <a:pt x="301280" y="754688"/>
                    <a:pt x="289737" y="759818"/>
                  </a:cubicBezTo>
                  <a:cubicBezTo>
                    <a:pt x="269489" y="768817"/>
                    <a:pt x="226675" y="780839"/>
                    <a:pt x="226675" y="780839"/>
                  </a:cubicBezTo>
                  <a:cubicBezTo>
                    <a:pt x="212661" y="777335"/>
                    <a:pt x="196653" y="778341"/>
                    <a:pt x="184634" y="770328"/>
                  </a:cubicBezTo>
                  <a:cubicBezTo>
                    <a:pt x="174124" y="763321"/>
                    <a:pt x="164162" y="751417"/>
                    <a:pt x="163613" y="738797"/>
                  </a:cubicBezTo>
                  <a:cubicBezTo>
                    <a:pt x="160565" y="668707"/>
                    <a:pt x="163039" y="597865"/>
                    <a:pt x="174123" y="528590"/>
                  </a:cubicBezTo>
                  <a:cubicBezTo>
                    <a:pt x="177350" y="508418"/>
                    <a:pt x="195733" y="493896"/>
                    <a:pt x="205654" y="476039"/>
                  </a:cubicBezTo>
                  <a:cubicBezTo>
                    <a:pt x="215959" y="457490"/>
                    <a:pt x="231178" y="418984"/>
                    <a:pt x="247696" y="402466"/>
                  </a:cubicBezTo>
                  <a:cubicBezTo>
                    <a:pt x="268069" y="382093"/>
                    <a:pt x="285115" y="379483"/>
                    <a:pt x="310758" y="370935"/>
                  </a:cubicBezTo>
                  <a:cubicBezTo>
                    <a:pt x="321268" y="381445"/>
                    <a:pt x="333650" y="390371"/>
                    <a:pt x="342289" y="402466"/>
                  </a:cubicBezTo>
                  <a:cubicBezTo>
                    <a:pt x="361944" y="429984"/>
                    <a:pt x="366722" y="454610"/>
                    <a:pt x="373820" y="486549"/>
                  </a:cubicBezTo>
                  <a:cubicBezTo>
                    <a:pt x="377695" y="503988"/>
                    <a:pt x="379630" y="521866"/>
                    <a:pt x="384330" y="539101"/>
                  </a:cubicBezTo>
                  <a:cubicBezTo>
                    <a:pt x="390160" y="560478"/>
                    <a:pt x="417642" y="620599"/>
                    <a:pt x="405351" y="602163"/>
                  </a:cubicBezTo>
                  <a:cubicBezTo>
                    <a:pt x="391337" y="581142"/>
                    <a:pt x="374607" y="561698"/>
                    <a:pt x="363309" y="539101"/>
                  </a:cubicBezTo>
                  <a:cubicBezTo>
                    <a:pt x="258595" y="329671"/>
                    <a:pt x="365560" y="549422"/>
                    <a:pt x="300247" y="402466"/>
                  </a:cubicBezTo>
                  <a:cubicBezTo>
                    <a:pt x="293884" y="388149"/>
                    <a:pt x="285399" y="374826"/>
                    <a:pt x="279227" y="360425"/>
                  </a:cubicBezTo>
                  <a:cubicBezTo>
                    <a:pt x="264363" y="325742"/>
                    <a:pt x="251199" y="290356"/>
                    <a:pt x="237185" y="255321"/>
                  </a:cubicBezTo>
                  <a:cubicBezTo>
                    <a:pt x="230178" y="237804"/>
                    <a:pt x="220741" y="221073"/>
                    <a:pt x="216165" y="202770"/>
                  </a:cubicBezTo>
                  <a:cubicBezTo>
                    <a:pt x="212661" y="188756"/>
                    <a:pt x="210222" y="174432"/>
                    <a:pt x="205654" y="160728"/>
                  </a:cubicBezTo>
                  <a:cubicBezTo>
                    <a:pt x="199688" y="142830"/>
                    <a:pt x="191258" y="125842"/>
                    <a:pt x="184634" y="108177"/>
                  </a:cubicBezTo>
                  <a:cubicBezTo>
                    <a:pt x="180744" y="97803"/>
                    <a:pt x="178487" y="86829"/>
                    <a:pt x="174123" y="76646"/>
                  </a:cubicBezTo>
                  <a:cubicBezTo>
                    <a:pt x="135165" y="-14255"/>
                    <a:pt x="167237" y="77009"/>
                    <a:pt x="142592" y="3073"/>
                  </a:cubicBezTo>
                  <a:cubicBezTo>
                    <a:pt x="135585" y="13583"/>
                    <a:pt x="122471" y="22004"/>
                    <a:pt x="121571" y="34604"/>
                  </a:cubicBezTo>
                  <a:cubicBezTo>
                    <a:pt x="114367" y="135462"/>
                    <a:pt x="125204" y="120890"/>
                    <a:pt x="142592" y="181749"/>
                  </a:cubicBezTo>
                  <a:cubicBezTo>
                    <a:pt x="174466" y="293310"/>
                    <a:pt x="125810" y="143484"/>
                    <a:pt x="174123" y="276342"/>
                  </a:cubicBezTo>
                  <a:cubicBezTo>
                    <a:pt x="197445" y="340477"/>
                    <a:pt x="200164" y="388295"/>
                    <a:pt x="268716" y="433997"/>
                  </a:cubicBezTo>
                  <a:lnTo>
                    <a:pt x="300247" y="455018"/>
                  </a:lnTo>
                  <a:cubicBezTo>
                    <a:pt x="338785" y="451515"/>
                    <a:pt x="377553" y="449981"/>
                    <a:pt x="415861" y="444508"/>
                  </a:cubicBezTo>
                  <a:cubicBezTo>
                    <a:pt x="426829" y="442941"/>
                    <a:pt x="444348" y="423344"/>
                    <a:pt x="447392" y="433997"/>
                  </a:cubicBezTo>
                  <a:cubicBezTo>
                    <a:pt x="469431" y="511132"/>
                    <a:pt x="438756" y="509525"/>
                    <a:pt x="405351" y="549611"/>
                  </a:cubicBezTo>
                  <a:cubicBezTo>
                    <a:pt x="397264" y="559315"/>
                    <a:pt x="393262" y="572210"/>
                    <a:pt x="384330" y="581142"/>
                  </a:cubicBezTo>
                  <a:cubicBezTo>
                    <a:pt x="363954" y="601518"/>
                    <a:pt x="346914" y="604125"/>
                    <a:pt x="321268" y="612673"/>
                  </a:cubicBezTo>
                  <a:cubicBezTo>
                    <a:pt x="289737" y="609170"/>
                    <a:pt x="256490" y="613005"/>
                    <a:pt x="226675" y="602163"/>
                  </a:cubicBezTo>
                  <a:cubicBezTo>
                    <a:pt x="214804" y="597846"/>
                    <a:pt x="211303" y="581930"/>
                    <a:pt x="205654" y="570632"/>
                  </a:cubicBezTo>
                  <a:cubicBezTo>
                    <a:pt x="198115" y="555554"/>
                    <a:pt x="188001" y="510528"/>
                    <a:pt x="184634" y="497059"/>
                  </a:cubicBezTo>
                  <a:cubicBezTo>
                    <a:pt x="188137" y="455018"/>
                    <a:pt x="187369" y="412399"/>
                    <a:pt x="195144" y="370935"/>
                  </a:cubicBezTo>
                  <a:cubicBezTo>
                    <a:pt x="198031" y="355536"/>
                    <a:pt x="210664" y="343564"/>
                    <a:pt x="216165" y="328894"/>
                  </a:cubicBezTo>
                  <a:cubicBezTo>
                    <a:pt x="221237" y="315368"/>
                    <a:pt x="221603" y="300378"/>
                    <a:pt x="226675" y="286852"/>
                  </a:cubicBezTo>
                  <a:cubicBezTo>
                    <a:pt x="232176" y="272182"/>
                    <a:pt x="241877" y="259358"/>
                    <a:pt x="247696" y="244811"/>
                  </a:cubicBezTo>
                  <a:cubicBezTo>
                    <a:pt x="255925" y="224238"/>
                    <a:pt x="261144" y="202573"/>
                    <a:pt x="268716" y="181749"/>
                  </a:cubicBezTo>
                  <a:cubicBezTo>
                    <a:pt x="275164" y="164018"/>
                    <a:pt x="283391" y="146965"/>
                    <a:pt x="289737" y="129197"/>
                  </a:cubicBezTo>
                  <a:cubicBezTo>
                    <a:pt x="300916" y="97897"/>
                    <a:pt x="308485" y="65284"/>
                    <a:pt x="321268" y="34604"/>
                  </a:cubicBezTo>
                  <a:cubicBezTo>
                    <a:pt x="326126" y="22944"/>
                    <a:pt x="347938" y="14371"/>
                    <a:pt x="342289" y="3073"/>
                  </a:cubicBezTo>
                  <a:cubicBezTo>
                    <a:pt x="337335" y="-6836"/>
                    <a:pt x="321268" y="10080"/>
                    <a:pt x="310758" y="13583"/>
                  </a:cubicBezTo>
                  <a:cubicBezTo>
                    <a:pt x="300248" y="20590"/>
                    <a:pt x="287118" y="24740"/>
                    <a:pt x="279227" y="34604"/>
                  </a:cubicBezTo>
                  <a:cubicBezTo>
                    <a:pt x="272306" y="43255"/>
                    <a:pt x="273671" y="56226"/>
                    <a:pt x="268716" y="66135"/>
                  </a:cubicBezTo>
                  <a:cubicBezTo>
                    <a:pt x="263067" y="77433"/>
                    <a:pt x="253345" y="86368"/>
                    <a:pt x="247696" y="97666"/>
                  </a:cubicBezTo>
                  <a:cubicBezTo>
                    <a:pt x="237570" y="117919"/>
                    <a:pt x="233414" y="151022"/>
                    <a:pt x="226675" y="171239"/>
                  </a:cubicBezTo>
                  <a:cubicBezTo>
                    <a:pt x="220709" y="189137"/>
                    <a:pt x="211620" y="205892"/>
                    <a:pt x="205654" y="223790"/>
                  </a:cubicBezTo>
                  <a:cubicBezTo>
                    <a:pt x="201086" y="237494"/>
                    <a:pt x="199112" y="251942"/>
                    <a:pt x="195144" y="265832"/>
                  </a:cubicBezTo>
                  <a:cubicBezTo>
                    <a:pt x="174444" y="338284"/>
                    <a:pt x="193093" y="246611"/>
                    <a:pt x="174123" y="360425"/>
                  </a:cubicBezTo>
                  <a:cubicBezTo>
                    <a:pt x="177627" y="384949"/>
                    <a:pt x="174573" y="411359"/>
                    <a:pt x="184634" y="433997"/>
                  </a:cubicBezTo>
                  <a:cubicBezTo>
                    <a:pt x="189764" y="445540"/>
                    <a:pt x="206461" y="446931"/>
                    <a:pt x="216165" y="455018"/>
                  </a:cubicBezTo>
                  <a:cubicBezTo>
                    <a:pt x="314953" y="537342"/>
                    <a:pt x="151376" y="422335"/>
                    <a:pt x="310758" y="528590"/>
                  </a:cubicBezTo>
                  <a:cubicBezTo>
                    <a:pt x="321268" y="535597"/>
                    <a:pt x="333357" y="540679"/>
                    <a:pt x="342289" y="549611"/>
                  </a:cubicBezTo>
                  <a:lnTo>
                    <a:pt x="405351" y="612673"/>
                  </a:lnTo>
                  <a:cubicBezTo>
                    <a:pt x="430939" y="689439"/>
                    <a:pt x="447867" y="681109"/>
                    <a:pt x="384330" y="665225"/>
                  </a:cubicBezTo>
                  <a:cubicBezTo>
                    <a:pt x="373820" y="651211"/>
                    <a:pt x="362516" y="637758"/>
                    <a:pt x="352799" y="623183"/>
                  </a:cubicBezTo>
                  <a:cubicBezTo>
                    <a:pt x="321536" y="576288"/>
                    <a:pt x="299470" y="534440"/>
                    <a:pt x="289737" y="476039"/>
                  </a:cubicBezTo>
                  <a:cubicBezTo>
                    <a:pt x="286234" y="455018"/>
                    <a:pt x="284396" y="433651"/>
                    <a:pt x="279227" y="412977"/>
                  </a:cubicBezTo>
                  <a:cubicBezTo>
                    <a:pt x="273853" y="391481"/>
                    <a:pt x="258206" y="349915"/>
                    <a:pt x="258206" y="349915"/>
                  </a:cubicBezTo>
                  <a:cubicBezTo>
                    <a:pt x="254703" y="311377"/>
                    <a:pt x="247696" y="272998"/>
                    <a:pt x="247696" y="234301"/>
                  </a:cubicBezTo>
                  <a:cubicBezTo>
                    <a:pt x="247696" y="181633"/>
                    <a:pt x="249548" y="128598"/>
                    <a:pt x="258206" y="76646"/>
                  </a:cubicBezTo>
                  <a:cubicBezTo>
                    <a:pt x="260027" y="65718"/>
                    <a:pt x="265672" y="97524"/>
                    <a:pt x="268716" y="108177"/>
                  </a:cubicBezTo>
                  <a:cubicBezTo>
                    <a:pt x="272684" y="122066"/>
                    <a:pt x="276394" y="136054"/>
                    <a:pt x="279227" y="150218"/>
                  </a:cubicBezTo>
                  <a:cubicBezTo>
                    <a:pt x="301363" y="260895"/>
                    <a:pt x="278249" y="174907"/>
                    <a:pt x="300247" y="328894"/>
                  </a:cubicBezTo>
                  <a:cubicBezTo>
                    <a:pt x="301814" y="339862"/>
                    <a:pt x="307254" y="349915"/>
                    <a:pt x="310758" y="360425"/>
                  </a:cubicBezTo>
                  <a:cubicBezTo>
                    <a:pt x="314261" y="381446"/>
                    <a:pt x="316476" y="402722"/>
                    <a:pt x="321268" y="423487"/>
                  </a:cubicBezTo>
                  <a:cubicBezTo>
                    <a:pt x="327003" y="448339"/>
                    <a:pt x="337287" y="472049"/>
                    <a:pt x="342289" y="497059"/>
                  </a:cubicBezTo>
                  <a:cubicBezTo>
                    <a:pt x="351326" y="542245"/>
                    <a:pt x="356302" y="588149"/>
                    <a:pt x="363309" y="633694"/>
                  </a:cubicBezTo>
                  <a:cubicBezTo>
                    <a:pt x="359806" y="647708"/>
                    <a:pt x="366813" y="672232"/>
                    <a:pt x="352799" y="675735"/>
                  </a:cubicBezTo>
                  <a:cubicBezTo>
                    <a:pt x="338379" y="679340"/>
                    <a:pt x="329908" y="656299"/>
                    <a:pt x="321268" y="644204"/>
                  </a:cubicBezTo>
                  <a:cubicBezTo>
                    <a:pt x="312161" y="631455"/>
                    <a:pt x="308020" y="615766"/>
                    <a:pt x="300247" y="602163"/>
                  </a:cubicBezTo>
                  <a:cubicBezTo>
                    <a:pt x="293980" y="591196"/>
                    <a:pt x="286234" y="581142"/>
                    <a:pt x="279227" y="570632"/>
                  </a:cubicBezTo>
                  <a:cubicBezTo>
                    <a:pt x="275723" y="556618"/>
                    <a:pt x="273025" y="542378"/>
                    <a:pt x="268716" y="528590"/>
                  </a:cubicBezTo>
                  <a:cubicBezTo>
                    <a:pt x="255498" y="486292"/>
                    <a:pt x="226675" y="402466"/>
                    <a:pt x="226675" y="402466"/>
                  </a:cubicBezTo>
                  <a:cubicBezTo>
                    <a:pt x="223172" y="370935"/>
                    <a:pt x="220100" y="339353"/>
                    <a:pt x="216165" y="307873"/>
                  </a:cubicBezTo>
                  <a:cubicBezTo>
                    <a:pt x="213092" y="283291"/>
                    <a:pt x="208549" y="258904"/>
                    <a:pt x="205654" y="234301"/>
                  </a:cubicBezTo>
                  <a:cubicBezTo>
                    <a:pt x="201540" y="199333"/>
                    <a:pt x="185471" y="163052"/>
                    <a:pt x="195144" y="129197"/>
                  </a:cubicBezTo>
                  <a:cubicBezTo>
                    <a:pt x="199227" y="114905"/>
                    <a:pt x="216165" y="150218"/>
                    <a:pt x="226675" y="160728"/>
                  </a:cubicBezTo>
                  <a:cubicBezTo>
                    <a:pt x="251936" y="236515"/>
                    <a:pt x="219951" y="135091"/>
                    <a:pt x="247696" y="255321"/>
                  </a:cubicBezTo>
                  <a:cubicBezTo>
                    <a:pt x="253431" y="280173"/>
                    <a:pt x="263372" y="303955"/>
                    <a:pt x="268716" y="328894"/>
                  </a:cubicBezTo>
                  <a:cubicBezTo>
                    <a:pt x="280502" y="383895"/>
                    <a:pt x="285159" y="480524"/>
                    <a:pt x="289737" y="528590"/>
                  </a:cubicBezTo>
                  <a:cubicBezTo>
                    <a:pt x="292745" y="560172"/>
                    <a:pt x="296744" y="591652"/>
                    <a:pt x="300247" y="623183"/>
                  </a:cubicBezTo>
                  <a:cubicBezTo>
                    <a:pt x="296744" y="661721"/>
                    <a:pt x="304108" y="702868"/>
                    <a:pt x="289737" y="738797"/>
                  </a:cubicBezTo>
                  <a:cubicBezTo>
                    <a:pt x="285622" y="749083"/>
                    <a:pt x="266040" y="736121"/>
                    <a:pt x="258206" y="728287"/>
                  </a:cubicBezTo>
                  <a:cubicBezTo>
                    <a:pt x="250372" y="720453"/>
                    <a:pt x="252060" y="706939"/>
                    <a:pt x="247696" y="696756"/>
                  </a:cubicBezTo>
                  <a:cubicBezTo>
                    <a:pt x="231695" y="659421"/>
                    <a:pt x="226763" y="654848"/>
                    <a:pt x="205654" y="623183"/>
                  </a:cubicBezTo>
                  <a:cubicBezTo>
                    <a:pt x="184895" y="540145"/>
                    <a:pt x="205502" y="612309"/>
                    <a:pt x="153102" y="486549"/>
                  </a:cubicBezTo>
                  <a:cubicBezTo>
                    <a:pt x="136234" y="446066"/>
                    <a:pt x="147613" y="459571"/>
                    <a:pt x="132082" y="412977"/>
                  </a:cubicBezTo>
                  <a:cubicBezTo>
                    <a:pt x="126116" y="395078"/>
                    <a:pt x="117686" y="378091"/>
                    <a:pt x="111061" y="360425"/>
                  </a:cubicBezTo>
                  <a:cubicBezTo>
                    <a:pt x="95944" y="320114"/>
                    <a:pt x="103289" y="333222"/>
                    <a:pt x="90040" y="286852"/>
                  </a:cubicBezTo>
                  <a:cubicBezTo>
                    <a:pt x="86996" y="276199"/>
                    <a:pt x="83033" y="265831"/>
                    <a:pt x="79530" y="255321"/>
                  </a:cubicBezTo>
                  <a:cubicBezTo>
                    <a:pt x="86400" y="303414"/>
                    <a:pt x="93041" y="367928"/>
                    <a:pt x="111061" y="412977"/>
                  </a:cubicBezTo>
                  <a:lnTo>
                    <a:pt x="132082" y="465528"/>
                  </a:lnTo>
                  <a:cubicBezTo>
                    <a:pt x="135585" y="483045"/>
                    <a:pt x="139396" y="500504"/>
                    <a:pt x="142592" y="518080"/>
                  </a:cubicBezTo>
                  <a:cubicBezTo>
                    <a:pt x="146404" y="539047"/>
                    <a:pt x="148479" y="560339"/>
                    <a:pt x="153102" y="581142"/>
                  </a:cubicBezTo>
                  <a:cubicBezTo>
                    <a:pt x="155505" y="591957"/>
                    <a:pt x="160569" y="602020"/>
                    <a:pt x="163613" y="612673"/>
                  </a:cubicBezTo>
                  <a:cubicBezTo>
                    <a:pt x="167581" y="626562"/>
                    <a:pt x="180583" y="667635"/>
                    <a:pt x="174123" y="654715"/>
                  </a:cubicBezTo>
                  <a:cubicBezTo>
                    <a:pt x="157248" y="620965"/>
                    <a:pt x="148957" y="583361"/>
                    <a:pt x="132082" y="549611"/>
                  </a:cubicBezTo>
                  <a:cubicBezTo>
                    <a:pt x="95169" y="475788"/>
                    <a:pt x="123749" y="537901"/>
                    <a:pt x="100551" y="476039"/>
                  </a:cubicBezTo>
                  <a:cubicBezTo>
                    <a:pt x="93926" y="458373"/>
                    <a:pt x="85079" y="441519"/>
                    <a:pt x="79530" y="423487"/>
                  </a:cubicBezTo>
                  <a:cubicBezTo>
                    <a:pt x="71034" y="395874"/>
                    <a:pt x="64175" y="367733"/>
                    <a:pt x="58509" y="339404"/>
                  </a:cubicBezTo>
                  <a:cubicBezTo>
                    <a:pt x="51502" y="304370"/>
                    <a:pt x="48788" y="268195"/>
                    <a:pt x="37489" y="234301"/>
                  </a:cubicBezTo>
                  <a:lnTo>
                    <a:pt x="26978" y="202770"/>
                  </a:lnTo>
                  <a:cubicBezTo>
                    <a:pt x="23475" y="181749"/>
                    <a:pt x="20280" y="160675"/>
                    <a:pt x="16468" y="139708"/>
                  </a:cubicBezTo>
                  <a:cubicBezTo>
                    <a:pt x="13272" y="122132"/>
                    <a:pt x="-10989" y="92805"/>
                    <a:pt x="5958" y="87156"/>
                  </a:cubicBezTo>
                  <a:cubicBezTo>
                    <a:pt x="24759" y="80889"/>
                    <a:pt x="33985" y="115183"/>
                    <a:pt x="47999" y="129197"/>
                  </a:cubicBezTo>
                  <a:cubicBezTo>
                    <a:pt x="51502" y="139707"/>
                    <a:pt x="52927" y="151158"/>
                    <a:pt x="58509" y="160728"/>
                  </a:cubicBezTo>
                  <a:cubicBezTo>
                    <a:pt x="123852" y="272744"/>
                    <a:pt x="103914" y="226465"/>
                    <a:pt x="163613" y="307873"/>
                  </a:cubicBezTo>
                  <a:cubicBezTo>
                    <a:pt x="257405" y="435771"/>
                    <a:pt x="210077" y="376155"/>
                    <a:pt x="279227" y="476039"/>
                  </a:cubicBezTo>
                  <a:cubicBezTo>
                    <a:pt x="296382" y="500818"/>
                    <a:pt x="314495" y="524921"/>
                    <a:pt x="331778" y="549611"/>
                  </a:cubicBezTo>
                  <a:cubicBezTo>
                    <a:pt x="339022" y="559959"/>
                    <a:pt x="344712" y="571438"/>
                    <a:pt x="352799" y="581142"/>
                  </a:cubicBezTo>
                  <a:lnTo>
                    <a:pt x="405351" y="644204"/>
                  </a:lnTo>
                  <a:cubicBezTo>
                    <a:pt x="408854" y="654714"/>
                    <a:pt x="426940" y="675735"/>
                    <a:pt x="415861" y="675735"/>
                  </a:cubicBezTo>
                  <a:cubicBezTo>
                    <a:pt x="405113" y="675735"/>
                    <a:pt x="354158" y="604338"/>
                    <a:pt x="352799" y="602163"/>
                  </a:cubicBezTo>
                  <a:cubicBezTo>
                    <a:pt x="338047" y="578560"/>
                    <a:pt x="328797" y="554941"/>
                    <a:pt x="321268" y="528590"/>
                  </a:cubicBezTo>
                  <a:cubicBezTo>
                    <a:pt x="317300" y="514701"/>
                    <a:pt x="314726" y="500438"/>
                    <a:pt x="310758" y="486549"/>
                  </a:cubicBezTo>
                  <a:cubicBezTo>
                    <a:pt x="307714" y="475896"/>
                    <a:pt x="303751" y="465528"/>
                    <a:pt x="300247" y="455018"/>
                  </a:cubicBezTo>
                  <a:cubicBezTo>
                    <a:pt x="296744" y="430494"/>
                    <a:pt x="294595" y="405738"/>
                    <a:pt x="289737" y="381446"/>
                  </a:cubicBezTo>
                  <a:cubicBezTo>
                    <a:pt x="287564" y="370582"/>
                    <a:pt x="279227" y="360994"/>
                    <a:pt x="279227" y="349915"/>
                  </a:cubicBezTo>
                  <a:cubicBezTo>
                    <a:pt x="279227" y="286755"/>
                    <a:pt x="286234" y="223790"/>
                    <a:pt x="289737" y="160728"/>
                  </a:cubicBezTo>
                  <a:cubicBezTo>
                    <a:pt x="311322" y="225485"/>
                    <a:pt x="286637" y="156382"/>
                    <a:pt x="321268" y="234301"/>
                  </a:cubicBezTo>
                  <a:cubicBezTo>
                    <a:pt x="328930" y="251541"/>
                    <a:pt x="334482" y="269677"/>
                    <a:pt x="342289" y="286852"/>
                  </a:cubicBezTo>
                  <a:cubicBezTo>
                    <a:pt x="352014" y="308248"/>
                    <a:pt x="364275" y="328438"/>
                    <a:pt x="373820" y="349915"/>
                  </a:cubicBezTo>
                  <a:cubicBezTo>
                    <a:pt x="378319" y="360039"/>
                    <a:pt x="379375" y="371537"/>
                    <a:pt x="384330" y="381446"/>
                  </a:cubicBezTo>
                  <a:cubicBezTo>
                    <a:pt x="393466" y="399718"/>
                    <a:pt x="407222" y="415485"/>
                    <a:pt x="415861" y="433997"/>
                  </a:cubicBezTo>
                  <a:cubicBezTo>
                    <a:pt x="431818" y="468190"/>
                    <a:pt x="436971" y="507705"/>
                    <a:pt x="457902" y="539101"/>
                  </a:cubicBezTo>
                  <a:cubicBezTo>
                    <a:pt x="464909" y="549611"/>
                    <a:pt x="473274" y="559334"/>
                    <a:pt x="478923" y="570632"/>
                  </a:cubicBezTo>
                  <a:cubicBezTo>
                    <a:pt x="483878" y="580541"/>
                    <a:pt x="498652" y="596018"/>
                    <a:pt x="489434" y="602163"/>
                  </a:cubicBezTo>
                  <a:cubicBezTo>
                    <a:pt x="477415" y="610176"/>
                    <a:pt x="461406" y="595156"/>
                    <a:pt x="447392" y="591652"/>
                  </a:cubicBezTo>
                  <a:cubicBezTo>
                    <a:pt x="445893" y="589653"/>
                    <a:pt x="398456" y="528024"/>
                    <a:pt x="394840" y="518080"/>
                  </a:cubicBezTo>
                  <a:cubicBezTo>
                    <a:pt x="384967" y="490929"/>
                    <a:pt x="384550" y="460821"/>
                    <a:pt x="373820" y="433997"/>
                  </a:cubicBezTo>
                  <a:lnTo>
                    <a:pt x="352799" y="381446"/>
                  </a:lnTo>
                  <a:cubicBezTo>
                    <a:pt x="349296" y="363929"/>
                    <a:pt x="347197" y="346071"/>
                    <a:pt x="342289" y="328894"/>
                  </a:cubicBezTo>
                  <a:cubicBezTo>
                    <a:pt x="333158" y="296936"/>
                    <a:pt x="316222" y="267085"/>
                    <a:pt x="310758" y="234301"/>
                  </a:cubicBezTo>
                  <a:cubicBezTo>
                    <a:pt x="299432" y="166352"/>
                    <a:pt x="315315" y="186309"/>
                    <a:pt x="289737" y="1607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200B4B50-6498-1C43-B689-E36ABB136027}"/>
                </a:ext>
              </a:extLst>
            </p:cNvPr>
            <p:cNvSpPr/>
            <p:nvPr/>
          </p:nvSpPr>
          <p:spPr>
            <a:xfrm rot="10800000">
              <a:off x="10985315" y="4843943"/>
              <a:ext cx="251743" cy="168165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20FE2F-0DAF-524E-8CE5-85257EEAC417}"/>
                </a:ext>
              </a:extLst>
            </p:cNvPr>
            <p:cNvSpPr txBox="1"/>
            <p:nvPr/>
          </p:nvSpPr>
          <p:spPr>
            <a:xfrm>
              <a:off x="10856570" y="4620542"/>
              <a:ext cx="5180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SMU1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14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222F-227B-6546-8445-2C718C3C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 Example (MIM)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16BEE-7946-604F-89FF-889272EAB2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056789"/>
            <a:ext cx="5181598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DDE130-D63E-B449-825B-17F67FD917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1" y="2056789"/>
            <a:ext cx="5181598" cy="3889009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DB08AA-2AA7-7042-8A16-85B9082A6434}"/>
              </a:ext>
            </a:extLst>
          </p:cNvPr>
          <p:cNvCxnSpPr>
            <a:cxnSpLocks/>
          </p:cNvCxnSpPr>
          <p:nvPr/>
        </p:nvCxnSpPr>
        <p:spPr>
          <a:xfrm flipH="1" flipV="1">
            <a:off x="7821638" y="4121834"/>
            <a:ext cx="1209820" cy="60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CC03AF-582C-704C-99E8-1F19010CA553}"/>
              </a:ext>
            </a:extLst>
          </p:cNvPr>
          <p:cNvSpPr txBox="1"/>
          <p:nvPr/>
        </p:nvSpPr>
        <p:spPr>
          <a:xfrm>
            <a:off x="7666892" y="4726745"/>
            <a:ext cx="405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consistent pre-breakdown behavior!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16E00-1E9C-EF48-80B8-C4E9139B9731}"/>
              </a:ext>
            </a:extLst>
          </p:cNvPr>
          <p:cNvCxnSpPr>
            <a:cxnSpLocks/>
          </p:cNvCxnSpPr>
          <p:nvPr/>
        </p:nvCxnSpPr>
        <p:spPr>
          <a:xfrm flipH="1" flipV="1">
            <a:off x="2784268" y="3937168"/>
            <a:ext cx="1209820" cy="60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566405-2C73-2549-8947-AD9F2957824E}"/>
              </a:ext>
            </a:extLst>
          </p:cNvPr>
          <p:cNvSpPr txBox="1"/>
          <p:nvPr/>
        </p:nvSpPr>
        <p:spPr>
          <a:xfrm>
            <a:off x="2784268" y="4542079"/>
            <a:ext cx="3583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 in hard breakdown voltage</a:t>
            </a:r>
          </a:p>
          <a:p>
            <a:r>
              <a:rPr lang="en-US" dirty="0"/>
              <a:t>Low resistivity: sharp breakdown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BBBBF5-6F39-3E4B-8931-181AF880E752}"/>
              </a:ext>
            </a:extLst>
          </p:cNvPr>
          <p:cNvCxnSpPr>
            <a:cxnSpLocks/>
          </p:cNvCxnSpPr>
          <p:nvPr/>
        </p:nvCxnSpPr>
        <p:spPr>
          <a:xfrm flipH="1" flipV="1">
            <a:off x="7514490" y="4542079"/>
            <a:ext cx="151696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00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222F-227B-6546-8445-2C718C3C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 Example (MOS)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16BEE-7946-604F-89FF-889272EAB2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056789"/>
            <a:ext cx="5181598" cy="38890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DDE130-D63E-B449-825B-17F67FD917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1" y="2056789"/>
            <a:ext cx="5181598" cy="388900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DB08AA-2AA7-7042-8A16-85B9082A6434}"/>
              </a:ext>
            </a:extLst>
          </p:cNvPr>
          <p:cNvCxnSpPr>
            <a:cxnSpLocks/>
          </p:cNvCxnSpPr>
          <p:nvPr/>
        </p:nvCxnSpPr>
        <p:spPr>
          <a:xfrm flipH="1" flipV="1">
            <a:off x="7554351" y="4051495"/>
            <a:ext cx="1208649" cy="79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CC03AF-582C-704C-99E8-1F19010CA553}"/>
              </a:ext>
            </a:extLst>
          </p:cNvPr>
          <p:cNvSpPr txBox="1"/>
          <p:nvPr/>
        </p:nvSpPr>
        <p:spPr>
          <a:xfrm>
            <a:off x="7844992" y="4794632"/>
            <a:ext cx="370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sort of leakage? Probe-related?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16E00-1E9C-EF48-80B8-C4E9139B9731}"/>
              </a:ext>
            </a:extLst>
          </p:cNvPr>
          <p:cNvCxnSpPr>
            <a:cxnSpLocks/>
          </p:cNvCxnSpPr>
          <p:nvPr/>
        </p:nvCxnSpPr>
        <p:spPr>
          <a:xfrm>
            <a:off x="2897945" y="3752165"/>
            <a:ext cx="998806" cy="84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566405-2C73-2549-8947-AD9F2957824E}"/>
              </a:ext>
            </a:extLst>
          </p:cNvPr>
          <p:cNvSpPr txBox="1"/>
          <p:nvPr/>
        </p:nvSpPr>
        <p:spPr>
          <a:xfrm>
            <a:off x="644970" y="3195526"/>
            <a:ext cx="321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Variation in hard breakdown voltage</a:t>
            </a:r>
          </a:p>
          <a:p>
            <a:r>
              <a:rPr lang="en-US" sz="1600" dirty="0"/>
              <a:t>Higher resistivity: slower breakdown</a:t>
            </a:r>
          </a:p>
        </p:txBody>
      </p:sp>
    </p:spTree>
    <p:extLst>
      <p:ext uri="{BB962C8B-B14F-4D97-AF65-F5344CB8AC3E}">
        <p14:creationId xmlns:p14="http://schemas.microsoft.com/office/powerpoint/2010/main" val="2233570012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TM02900769[[fn=추억]]</Template>
  <TotalTime>7694</TotalTime>
  <Words>1722</Words>
  <Application>Microsoft Macintosh PowerPoint</Application>
  <PresentationFormat>Widescreen</PresentationFormat>
  <Paragraphs>356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맑은 고딕</vt:lpstr>
      <vt:lpstr>Calibri</vt:lpstr>
      <vt:lpstr>Calibri Light</vt:lpstr>
      <vt:lpstr>Cambria Math</vt:lpstr>
      <vt:lpstr>Courier New</vt:lpstr>
      <vt:lpstr>Wingdings</vt:lpstr>
      <vt:lpstr>추억</vt:lpstr>
      <vt:lpstr>ALD Process for Top-Gating 2D Materials ENGR241 Autumn  </vt:lpstr>
      <vt:lpstr>Recap</vt:lpstr>
      <vt:lpstr>Deliverables For Q1</vt:lpstr>
      <vt:lpstr>Al seed layer effect</vt:lpstr>
      <vt:lpstr>Si Seed Layer Test Structures</vt:lpstr>
      <vt:lpstr>Detailed Si Seed Layer Process Flow</vt:lpstr>
      <vt:lpstr>Measurement Flow</vt:lpstr>
      <vt:lpstr>Breakdown I-V Curve Example (MIM)</vt:lpstr>
      <vt:lpstr>Breakdown I-V Curve Example (MOS)</vt:lpstr>
      <vt:lpstr>MIM: C-V Curve Example</vt:lpstr>
      <vt:lpstr>MOS: C-V Curve Examples</vt:lpstr>
      <vt:lpstr>MOS: C-V Curves (Possible Soft Breakdown)</vt:lpstr>
      <vt:lpstr>Measured vs. Target Seed Layer Thickness</vt:lpstr>
      <vt:lpstr>ALD Thickness vs. Cycles (MOS/MIM)</vt:lpstr>
      <vt:lpstr>Abs. Breakdown Voltage vs. Thickness</vt:lpstr>
      <vt:lpstr>Capacitance vs. Thickness</vt:lpstr>
      <vt:lpstr>Norm. Breakdown vs. Seed Thickness</vt:lpstr>
      <vt:lpstr>Dielectric Constant vs. Seed Thickness</vt:lpstr>
      <vt:lpstr>Carrier Conc. vs. Seed Thickness</vt:lpstr>
      <vt:lpstr>MoS2 seeding</vt:lpstr>
      <vt:lpstr>Oxidized Al thickness</vt:lpstr>
      <vt:lpstr>Auger Imaging (5nm w/o seed, 2um view)</vt:lpstr>
      <vt:lpstr>AFM images (zoomed in – 500nm)</vt:lpstr>
      <vt:lpstr>Seed layer on 2D</vt:lpstr>
      <vt:lpstr>AFM images</vt:lpstr>
      <vt:lpstr>AFM data</vt:lpstr>
      <vt:lpstr>Process Flow</vt:lpstr>
      <vt:lpstr>Seed Layer on MoS2</vt:lpstr>
      <vt:lpstr>Device Process for I-V measurement</vt:lpstr>
      <vt:lpstr>Possible Project Pivot for Q2: RRAM</vt:lpstr>
      <vt:lpstr>Possible Project Pivot for Q2: RRAM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jsko</dc:creator>
  <cp:lastModifiedBy>Akash Levy</cp:lastModifiedBy>
  <cp:revision>108</cp:revision>
  <dcterms:created xsi:type="dcterms:W3CDTF">2019-10-07T22:44:01Z</dcterms:created>
  <dcterms:modified xsi:type="dcterms:W3CDTF">2019-12-06T18:56:37Z</dcterms:modified>
</cp:coreProperties>
</file>